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charts/chartEx1.xml" ContentType="application/vnd.ms-office.chartex+xml"/>
  <Override PartName="/ppt/charts/style1.xml" ContentType="application/vnd.ms-office.chartstyle+xml"/>
  <Override PartName="/ppt/charts/colors1.xml" ContentType="application/vnd.ms-office.chartcolorstyl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7"/>
  </p:notesMasterIdLst>
  <p:sldIdLst>
    <p:sldId id="263" r:id="rId2"/>
    <p:sldId id="283" r:id="rId3"/>
    <p:sldId id="284" r:id="rId4"/>
    <p:sldId id="288" r:id="rId5"/>
    <p:sldId id="289" r:id="rId6"/>
    <p:sldId id="312" r:id="rId7"/>
    <p:sldId id="310" r:id="rId8"/>
    <p:sldId id="309" r:id="rId9"/>
    <p:sldId id="286" r:id="rId10"/>
    <p:sldId id="287" r:id="rId11"/>
    <p:sldId id="293" r:id="rId12"/>
    <p:sldId id="294" r:id="rId13"/>
    <p:sldId id="314" r:id="rId14"/>
    <p:sldId id="317" r:id="rId15"/>
    <p:sldId id="316" r:id="rId16"/>
    <p:sldId id="305" r:id="rId17"/>
    <p:sldId id="298" r:id="rId18"/>
    <p:sldId id="301" r:id="rId19"/>
    <p:sldId id="318" r:id="rId20"/>
    <p:sldId id="320" r:id="rId21"/>
    <p:sldId id="300" r:id="rId22"/>
    <p:sldId id="260" r:id="rId23"/>
    <p:sldId id="313" r:id="rId24"/>
    <p:sldId id="315" r:id="rId25"/>
    <p:sldId id="292"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ECFF"/>
    <a:srgbClr val="FF0066"/>
    <a:srgbClr val="FFCCCC"/>
    <a:srgbClr val="FFCCFF"/>
    <a:srgbClr val="FF66CC"/>
    <a:srgbClr val="FF99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134" autoAdjust="0"/>
    <p:restoredTop sz="94249" autoAdjust="0"/>
  </p:normalViewPr>
  <p:slideViewPr>
    <p:cSldViewPr snapToGrid="0">
      <p:cViewPr>
        <p:scale>
          <a:sx n="77" d="100"/>
          <a:sy n="77" d="100"/>
        </p:scale>
        <p:origin x="330"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charts/_rels/chartEx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oleObject" Target="file:///C:\Users\SSK\Desktop\toShare.xlsx" TargetMode="External"/></Relationships>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Sheet1!$E$11:$E$18</cx:f>
        <cx:lvl ptCount="8">
          <cx:pt idx="0">Teen</cx:pt>
          <cx:pt idx="1">Twenties</cx:pt>
          <cx:pt idx="2">Thirties</cx:pt>
          <cx:pt idx="3">Fourties</cx:pt>
          <cx:pt idx="4">Fifties</cx:pt>
          <cx:pt idx="5">Sixties</cx:pt>
          <cx:pt idx="6">Seventies</cx:pt>
          <cx:pt idx="7">Eighties</cx:pt>
        </cx:lvl>
      </cx:strDim>
      <cx:numDim type="size">
        <cx:f>Sheet1!$F$11:$F$18</cx:f>
        <cx:lvl ptCount="8" formatCode="0.00%">
          <cx:pt idx="0">0.070000000000000007</cx:pt>
          <cx:pt idx="1">0.32000000000000001</cx:pt>
          <cx:pt idx="2">0.20000000000000001</cx:pt>
          <cx:pt idx="3">0.19</cx:pt>
          <cx:pt idx="4">0.14000000000000001</cx:pt>
          <cx:pt idx="5">0.059999999999999998</cx:pt>
          <cx:pt idx="6">0.025000000000000001</cx:pt>
          <cx:pt idx="7">0.002</cx:pt>
        </cx:lvl>
      </cx:numDim>
    </cx:data>
  </cx:chartData>
  <cx:chart>
    <cx:plotArea>
      <cx:plotAreaRegion>
        <cx:series layoutId="sunburst" uniqueId="{00B3D764-2714-4EC4-B778-39CEED9E7C8F}">
          <cx:dataLabels pos="ctr">
            <cx:visibility seriesName="0" categoryName="1" value="0"/>
          </cx:dataLabels>
          <cx:dataId val="0"/>
        </cx:series>
      </cx:plotAreaRegion>
    </cx:plotArea>
  </cx:chart>
</cx: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81">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lt1"/>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ln w="19050">
        <a:solidFill>
          <a:schemeClr val="lt1"/>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diagrams/_rels/data1.xml.rels><?xml version="1.0" encoding="UTF-8" standalone="yes"?>
<Relationships xmlns="http://schemas.openxmlformats.org/package/2006/relationships"><Relationship Id="rId8" Type="http://schemas.openxmlformats.org/officeDocument/2006/relationships/image" Target="../media/image9.svg"/><Relationship Id="rId13" Type="http://schemas.openxmlformats.org/officeDocument/2006/relationships/image" Target="../media/image14.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sv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 Id="rId14" Type="http://schemas.openxmlformats.org/officeDocument/2006/relationships/image" Target="../media/image15.svg"/></Relationships>
</file>

<file path=ppt/diagrams/_rels/data3.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27.jpg"/><Relationship Id="rId1" Type="http://schemas.openxmlformats.org/officeDocument/2006/relationships/image" Target="../media/image26.jpg"/></Relationships>
</file>

<file path=ppt/diagrams/_rels/drawing1.xml.rels><?xml version="1.0" encoding="UTF-8" standalone="yes"?>
<Relationships xmlns="http://schemas.openxmlformats.org/package/2006/relationships"><Relationship Id="rId8" Type="http://schemas.openxmlformats.org/officeDocument/2006/relationships/image" Target="../media/image9.svg"/><Relationship Id="rId13" Type="http://schemas.openxmlformats.org/officeDocument/2006/relationships/image" Target="../media/image14.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sv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 Id="rId14" Type="http://schemas.openxmlformats.org/officeDocument/2006/relationships/image" Target="../media/image15.svg"/></Relationships>
</file>

<file path=ppt/diagrams/_rels/drawing3.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27.jpg"/><Relationship Id="rId1" Type="http://schemas.openxmlformats.org/officeDocument/2006/relationships/image" Target="../media/image26.jp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3638F65-CC54-4D39-9933-7989BE864237}" type="doc">
      <dgm:prSet loTypeId="urn:microsoft.com/office/officeart/2018/2/layout/IconLabelList" loCatId="icon" qsTypeId="urn:microsoft.com/office/officeart/2005/8/quickstyle/simple2" qsCatId="simple" csTypeId="urn:microsoft.com/office/officeart/2018/5/colors/Iconchunking_neutralbg_colorful1" csCatId="colorful" phldr="1"/>
      <dgm:spPr/>
      <dgm:t>
        <a:bodyPr/>
        <a:lstStyle/>
        <a:p>
          <a:endParaRPr lang="en-US"/>
        </a:p>
      </dgm:t>
    </dgm:pt>
    <dgm:pt modelId="{1F99A29C-BAB1-4D02-9C0B-1EDF6965E179}">
      <dgm:prSet custT="1"/>
      <dgm:spPr/>
      <dgm:t>
        <a:bodyPr/>
        <a:lstStyle/>
        <a:p>
          <a:pPr>
            <a:lnSpc>
              <a:spcPct val="100000"/>
            </a:lnSpc>
          </a:pPr>
          <a:r>
            <a:rPr lang="en-US" sz="1800" dirty="0">
              <a:latin typeface="Arial Rounded MT Bold" panose="020F0704030504030204" pitchFamily="34" charset="0"/>
            </a:rPr>
            <a:t>Background</a:t>
          </a:r>
        </a:p>
      </dgm:t>
    </dgm:pt>
    <dgm:pt modelId="{7D2BE430-29D7-470E-BA95-D7FE2AB5199C}" type="parTrans" cxnId="{2EE378B9-008F-4E92-9B60-9CCB361A517B}">
      <dgm:prSet/>
      <dgm:spPr/>
      <dgm:t>
        <a:bodyPr/>
        <a:lstStyle/>
        <a:p>
          <a:endParaRPr lang="en-US"/>
        </a:p>
      </dgm:t>
    </dgm:pt>
    <dgm:pt modelId="{6B2A3B1D-E2D8-4F0B-9913-7499622C0EFF}" type="sibTrans" cxnId="{2EE378B9-008F-4E92-9B60-9CCB361A517B}">
      <dgm:prSet/>
      <dgm:spPr/>
      <dgm:t>
        <a:bodyPr/>
        <a:lstStyle/>
        <a:p>
          <a:endParaRPr lang="en-US"/>
        </a:p>
      </dgm:t>
    </dgm:pt>
    <dgm:pt modelId="{9F6CE33A-C88A-4AF3-BFF8-5DE9378C8766}">
      <dgm:prSet custT="1"/>
      <dgm:spPr/>
      <dgm:t>
        <a:bodyPr/>
        <a:lstStyle/>
        <a:p>
          <a:pPr>
            <a:lnSpc>
              <a:spcPct val="100000"/>
            </a:lnSpc>
          </a:pPr>
          <a:r>
            <a:rPr lang="en-US" sz="1800" dirty="0">
              <a:latin typeface="Arial Rounded MT Bold" panose="020F0704030504030204" pitchFamily="34" charset="0"/>
            </a:rPr>
            <a:t>Business Use Case</a:t>
          </a:r>
        </a:p>
      </dgm:t>
    </dgm:pt>
    <dgm:pt modelId="{44F13CA1-0116-48BB-B13B-E3778586A1FD}" type="parTrans" cxnId="{112159BF-AE65-4305-B1B9-B1EF5954F1E8}">
      <dgm:prSet/>
      <dgm:spPr/>
      <dgm:t>
        <a:bodyPr/>
        <a:lstStyle/>
        <a:p>
          <a:endParaRPr lang="en-US"/>
        </a:p>
      </dgm:t>
    </dgm:pt>
    <dgm:pt modelId="{95712D1A-C639-4D80-9E2C-6E9BFD4D0FA9}" type="sibTrans" cxnId="{112159BF-AE65-4305-B1B9-B1EF5954F1E8}">
      <dgm:prSet/>
      <dgm:spPr/>
      <dgm:t>
        <a:bodyPr/>
        <a:lstStyle/>
        <a:p>
          <a:endParaRPr lang="en-US"/>
        </a:p>
      </dgm:t>
    </dgm:pt>
    <dgm:pt modelId="{A7BD30E1-9FF9-4F47-A583-E5B88BEFF6C9}">
      <dgm:prSet custT="1"/>
      <dgm:spPr/>
      <dgm:t>
        <a:bodyPr/>
        <a:lstStyle/>
        <a:p>
          <a:pPr>
            <a:lnSpc>
              <a:spcPct val="100000"/>
            </a:lnSpc>
          </a:pPr>
          <a:r>
            <a:rPr lang="en-US" sz="1800" dirty="0">
              <a:latin typeface="Arial Rounded MT Bold" panose="020F0704030504030204" pitchFamily="34" charset="0"/>
            </a:rPr>
            <a:t>Data Description</a:t>
          </a:r>
        </a:p>
      </dgm:t>
    </dgm:pt>
    <dgm:pt modelId="{57A5D28C-4B8D-49A8-BB8E-9E78407B5B26}" type="parTrans" cxnId="{5D77EA11-5ADC-4FB6-9024-539FF61FDAC9}">
      <dgm:prSet/>
      <dgm:spPr/>
      <dgm:t>
        <a:bodyPr/>
        <a:lstStyle/>
        <a:p>
          <a:endParaRPr lang="en-US"/>
        </a:p>
      </dgm:t>
    </dgm:pt>
    <dgm:pt modelId="{F497A0C6-8A74-439B-BF61-2B80C1487220}" type="sibTrans" cxnId="{5D77EA11-5ADC-4FB6-9024-539FF61FDAC9}">
      <dgm:prSet/>
      <dgm:spPr/>
      <dgm:t>
        <a:bodyPr/>
        <a:lstStyle/>
        <a:p>
          <a:endParaRPr lang="en-US"/>
        </a:p>
      </dgm:t>
    </dgm:pt>
    <dgm:pt modelId="{D154DE28-4EA2-4E5D-8C6E-A101743D6A53}">
      <dgm:prSet custT="1"/>
      <dgm:spPr/>
      <dgm:t>
        <a:bodyPr/>
        <a:lstStyle/>
        <a:p>
          <a:pPr>
            <a:lnSpc>
              <a:spcPct val="100000"/>
            </a:lnSpc>
          </a:pPr>
          <a:r>
            <a:rPr lang="en-US" sz="1800" dirty="0">
              <a:latin typeface="Arial Rounded MT Bold" panose="020F0704030504030204" pitchFamily="34" charset="0"/>
            </a:rPr>
            <a:t>Feature Extraction</a:t>
          </a:r>
        </a:p>
      </dgm:t>
    </dgm:pt>
    <dgm:pt modelId="{EB02A6AF-DFD5-431E-A763-A8F4E216B91A}" type="parTrans" cxnId="{A4193CEB-7828-4537-8B9E-FE24A8CB8A9D}">
      <dgm:prSet/>
      <dgm:spPr/>
      <dgm:t>
        <a:bodyPr/>
        <a:lstStyle/>
        <a:p>
          <a:endParaRPr lang="en-US"/>
        </a:p>
      </dgm:t>
    </dgm:pt>
    <dgm:pt modelId="{1FC111FF-18C9-45D8-A79C-4CDD27F000A3}" type="sibTrans" cxnId="{A4193CEB-7828-4537-8B9E-FE24A8CB8A9D}">
      <dgm:prSet/>
      <dgm:spPr/>
      <dgm:t>
        <a:bodyPr/>
        <a:lstStyle/>
        <a:p>
          <a:endParaRPr lang="en-US"/>
        </a:p>
      </dgm:t>
    </dgm:pt>
    <dgm:pt modelId="{0D0D67DD-7397-4927-A193-D678F1E4588F}">
      <dgm:prSet custT="1"/>
      <dgm:spPr/>
      <dgm:t>
        <a:bodyPr/>
        <a:lstStyle/>
        <a:p>
          <a:pPr>
            <a:lnSpc>
              <a:spcPct val="100000"/>
            </a:lnSpc>
          </a:pPr>
          <a:r>
            <a:rPr lang="en-US" sz="1800" dirty="0">
              <a:latin typeface="Arial Rounded MT Bold" panose="020F0704030504030204" pitchFamily="34" charset="0"/>
            </a:rPr>
            <a:t>Model</a:t>
          </a:r>
        </a:p>
      </dgm:t>
    </dgm:pt>
    <dgm:pt modelId="{BEDD42DC-9C64-4CBC-88F6-275FCE66485E}" type="parTrans" cxnId="{8F745FFE-4E62-400D-ACF1-BED0557C1A0A}">
      <dgm:prSet/>
      <dgm:spPr/>
      <dgm:t>
        <a:bodyPr/>
        <a:lstStyle/>
        <a:p>
          <a:endParaRPr lang="en-US"/>
        </a:p>
      </dgm:t>
    </dgm:pt>
    <dgm:pt modelId="{3CD18959-ED14-4F44-91EA-C0101FF84FB8}" type="sibTrans" cxnId="{8F745FFE-4E62-400D-ACF1-BED0557C1A0A}">
      <dgm:prSet/>
      <dgm:spPr/>
      <dgm:t>
        <a:bodyPr/>
        <a:lstStyle/>
        <a:p>
          <a:endParaRPr lang="en-US"/>
        </a:p>
      </dgm:t>
    </dgm:pt>
    <dgm:pt modelId="{AB53A37F-6BF5-4B6F-84FC-0CB5403ADD6E}">
      <dgm:prSet custT="1"/>
      <dgm:spPr/>
      <dgm:t>
        <a:bodyPr/>
        <a:lstStyle/>
        <a:p>
          <a:pPr>
            <a:lnSpc>
              <a:spcPct val="100000"/>
            </a:lnSpc>
          </a:pPr>
          <a:r>
            <a:rPr lang="en-US" sz="1800" dirty="0">
              <a:latin typeface="Arial Rounded MT Bold" panose="020F0704030504030204" pitchFamily="34" charset="0"/>
            </a:rPr>
            <a:t>Conclusion</a:t>
          </a:r>
        </a:p>
      </dgm:t>
    </dgm:pt>
    <dgm:pt modelId="{F0D097E6-C45F-422E-8B7B-182FB956D897}" type="parTrans" cxnId="{A5CB5085-0219-4FDF-BFE1-11823600EC1D}">
      <dgm:prSet/>
      <dgm:spPr/>
      <dgm:t>
        <a:bodyPr/>
        <a:lstStyle/>
        <a:p>
          <a:endParaRPr lang="en-US"/>
        </a:p>
      </dgm:t>
    </dgm:pt>
    <dgm:pt modelId="{6EF778D7-5B6E-49BB-AD86-B9F7B26F9963}" type="sibTrans" cxnId="{A5CB5085-0219-4FDF-BFE1-11823600EC1D}">
      <dgm:prSet/>
      <dgm:spPr/>
      <dgm:t>
        <a:bodyPr/>
        <a:lstStyle/>
        <a:p>
          <a:endParaRPr lang="en-US"/>
        </a:p>
      </dgm:t>
    </dgm:pt>
    <dgm:pt modelId="{EEDCF5F0-04DC-40DF-A683-44482B7472C2}">
      <dgm:prSet custT="1"/>
      <dgm:spPr/>
      <dgm:t>
        <a:bodyPr/>
        <a:lstStyle/>
        <a:p>
          <a:pPr>
            <a:lnSpc>
              <a:spcPct val="100000"/>
            </a:lnSpc>
          </a:pPr>
          <a:r>
            <a:rPr lang="en-US" sz="1800">
              <a:latin typeface="Arial Rounded MT Bold" panose="020F0704030504030204" pitchFamily="34" charset="0"/>
            </a:rPr>
            <a:t>Demo</a:t>
          </a:r>
        </a:p>
      </dgm:t>
    </dgm:pt>
    <dgm:pt modelId="{94C87298-6B55-47C1-A192-994B4874E86D}" type="parTrans" cxnId="{12C83849-02F7-4CA2-89C4-F6E1DC40BFF0}">
      <dgm:prSet/>
      <dgm:spPr/>
      <dgm:t>
        <a:bodyPr/>
        <a:lstStyle/>
        <a:p>
          <a:endParaRPr lang="en-US"/>
        </a:p>
      </dgm:t>
    </dgm:pt>
    <dgm:pt modelId="{715E5249-9731-4D5A-AB6D-4E06411370D7}" type="sibTrans" cxnId="{12C83849-02F7-4CA2-89C4-F6E1DC40BFF0}">
      <dgm:prSet/>
      <dgm:spPr/>
      <dgm:t>
        <a:bodyPr/>
        <a:lstStyle/>
        <a:p>
          <a:endParaRPr lang="en-US"/>
        </a:p>
      </dgm:t>
    </dgm:pt>
    <dgm:pt modelId="{0B66DFE8-9E95-459C-A462-2F8FFFC5D97E}" type="pres">
      <dgm:prSet presAssocID="{C3638F65-CC54-4D39-9933-7989BE864237}" presName="root" presStyleCnt="0">
        <dgm:presLayoutVars>
          <dgm:dir/>
          <dgm:resizeHandles val="exact"/>
        </dgm:presLayoutVars>
      </dgm:prSet>
      <dgm:spPr/>
    </dgm:pt>
    <dgm:pt modelId="{289816FD-7AAD-4B79-ADF2-A1C96521A7D8}" type="pres">
      <dgm:prSet presAssocID="{1F99A29C-BAB1-4D02-9C0B-1EDF6965E179}" presName="compNode" presStyleCnt="0"/>
      <dgm:spPr/>
    </dgm:pt>
    <dgm:pt modelId="{227CD5E1-D294-4AD2-BE51-96F128997E02}" type="pres">
      <dgm:prSet presAssocID="{1F99A29C-BAB1-4D02-9C0B-1EDF6965E179}" presName="iconRect" presStyleLbl="node1" presStyleIdx="0" presStyleCnt="7" custScaleX="110244" custScaleY="110244" custLinFactNeighborX="-25527" custLinFactNeighborY="7441"/>
      <dgm:spPr>
        <a:blipFill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Education"/>
        </a:ext>
      </dgm:extLst>
    </dgm:pt>
    <dgm:pt modelId="{DE027D7F-ECAC-42CA-A928-45E982EE10DA}" type="pres">
      <dgm:prSet presAssocID="{1F99A29C-BAB1-4D02-9C0B-1EDF6965E179}" presName="spaceRect" presStyleCnt="0"/>
      <dgm:spPr/>
    </dgm:pt>
    <dgm:pt modelId="{64054457-EF31-4501-BC0B-FCDCA6DD5C94}" type="pres">
      <dgm:prSet presAssocID="{1F99A29C-BAB1-4D02-9C0B-1EDF6965E179}" presName="textRect" presStyleLbl="revTx" presStyleIdx="0" presStyleCnt="7" custScaleX="157902" custLinFactNeighborX="-8818" custLinFactNeighborY="-4574">
        <dgm:presLayoutVars>
          <dgm:chMax val="1"/>
          <dgm:chPref val="1"/>
        </dgm:presLayoutVars>
      </dgm:prSet>
      <dgm:spPr/>
    </dgm:pt>
    <dgm:pt modelId="{64B4A138-AAE7-459A-A3FB-F3CCF80A4E7C}" type="pres">
      <dgm:prSet presAssocID="{6B2A3B1D-E2D8-4F0B-9913-7499622C0EFF}" presName="sibTrans" presStyleCnt="0"/>
      <dgm:spPr/>
    </dgm:pt>
    <dgm:pt modelId="{BB1592F6-BDDB-4F0D-9BEE-2F795B68B9CD}" type="pres">
      <dgm:prSet presAssocID="{9F6CE33A-C88A-4AF3-BFF8-5DE9378C8766}" presName="compNode" presStyleCnt="0"/>
      <dgm:spPr/>
    </dgm:pt>
    <dgm:pt modelId="{5BF85428-8B97-4328-BA1D-FE46DBC6C7FC}" type="pres">
      <dgm:prSet presAssocID="{9F6CE33A-C88A-4AF3-BFF8-5DE9378C8766}" presName="iconRect" presStyleLbl="node1" presStyleIdx="1" presStyleCnt="7" custScaleX="110244" custScaleY="110244" custLinFactNeighborX="-69525" custLinFactNeighborY="-406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CRM Customer Insights App"/>
        </a:ext>
      </dgm:extLst>
    </dgm:pt>
    <dgm:pt modelId="{52C1A03B-6775-422E-9A77-91EB7BC6FC38}" type="pres">
      <dgm:prSet presAssocID="{9F6CE33A-C88A-4AF3-BFF8-5DE9378C8766}" presName="spaceRect" presStyleCnt="0"/>
      <dgm:spPr/>
    </dgm:pt>
    <dgm:pt modelId="{7CC8096E-DB6F-4FA5-A1CA-64E31B7E4F2E}" type="pres">
      <dgm:prSet presAssocID="{9F6CE33A-C88A-4AF3-BFF8-5DE9378C8766}" presName="textRect" presStyleLbl="revTx" presStyleIdx="1" presStyleCnt="7" custLinFactNeighborX="-20036" custLinFactNeighborY="-4574">
        <dgm:presLayoutVars>
          <dgm:chMax val="1"/>
          <dgm:chPref val="1"/>
        </dgm:presLayoutVars>
      </dgm:prSet>
      <dgm:spPr/>
    </dgm:pt>
    <dgm:pt modelId="{572E764E-4F8D-4850-8844-79B950757D5C}" type="pres">
      <dgm:prSet presAssocID="{95712D1A-C639-4D80-9E2C-6E9BFD4D0FA9}" presName="sibTrans" presStyleCnt="0"/>
      <dgm:spPr/>
    </dgm:pt>
    <dgm:pt modelId="{B7C62FF7-794B-41E9-9E0A-565B8A523277}" type="pres">
      <dgm:prSet presAssocID="{A7BD30E1-9FF9-4F47-A583-E5B88BEFF6C9}" presName="compNode" presStyleCnt="0"/>
      <dgm:spPr/>
    </dgm:pt>
    <dgm:pt modelId="{99E5F26E-3545-47AC-BA64-B11C12A673D4}" type="pres">
      <dgm:prSet presAssocID="{A7BD30E1-9FF9-4F47-A583-E5B88BEFF6C9}" presName="iconRect" presStyleLbl="node1" presStyleIdx="2" presStyleCnt="7" custScaleX="110244" custScaleY="110244" custLinFactNeighborX="-39838" custLinFactNeighborY="-406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Diagnostic"/>
        </a:ext>
      </dgm:extLst>
    </dgm:pt>
    <dgm:pt modelId="{33E0E1CE-A13C-4DE0-8F23-A44707791E7B}" type="pres">
      <dgm:prSet presAssocID="{A7BD30E1-9FF9-4F47-A583-E5B88BEFF6C9}" presName="spaceRect" presStyleCnt="0"/>
      <dgm:spPr/>
    </dgm:pt>
    <dgm:pt modelId="{8F246927-B826-4893-B23D-BFD75C4B4B3E}" type="pres">
      <dgm:prSet presAssocID="{A7BD30E1-9FF9-4F47-A583-E5B88BEFF6C9}" presName="textRect" presStyleLbl="revTx" presStyleIdx="2" presStyleCnt="7" custLinFactNeighborX="-17927" custLinFactNeighborY="-4574">
        <dgm:presLayoutVars>
          <dgm:chMax val="1"/>
          <dgm:chPref val="1"/>
        </dgm:presLayoutVars>
      </dgm:prSet>
      <dgm:spPr/>
    </dgm:pt>
    <dgm:pt modelId="{6D1D55BB-CBE1-4F37-BA6F-D6F9AAA96A75}" type="pres">
      <dgm:prSet presAssocID="{F497A0C6-8A74-439B-BF61-2B80C1487220}" presName="sibTrans" presStyleCnt="0"/>
      <dgm:spPr/>
    </dgm:pt>
    <dgm:pt modelId="{DB72F08E-6A43-4835-9E64-A2CEA0FC9967}" type="pres">
      <dgm:prSet presAssocID="{D154DE28-4EA2-4E5D-8C6E-A101743D6A53}" presName="compNode" presStyleCnt="0"/>
      <dgm:spPr/>
    </dgm:pt>
    <dgm:pt modelId="{79E1FC04-A056-4AC8-BAEB-38E50CB3BED7}" type="pres">
      <dgm:prSet presAssocID="{D154DE28-4EA2-4E5D-8C6E-A101743D6A53}" presName="iconRect" presStyleLbl="node1" presStyleIdx="3" presStyleCnt="7" custScaleX="110244" custScaleY="110244" custLinFactNeighborX="-30464" custLinFactNeighborY="-406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Check List"/>
        </a:ext>
      </dgm:extLst>
    </dgm:pt>
    <dgm:pt modelId="{E2D8B12E-DBD0-448D-A40A-7C4EBD6D5626}" type="pres">
      <dgm:prSet presAssocID="{D154DE28-4EA2-4E5D-8C6E-A101743D6A53}" presName="spaceRect" presStyleCnt="0"/>
      <dgm:spPr/>
    </dgm:pt>
    <dgm:pt modelId="{E2CC11EE-2BB6-4D41-B610-9C01ED38B17E}" type="pres">
      <dgm:prSet presAssocID="{D154DE28-4EA2-4E5D-8C6E-A101743D6A53}" presName="textRect" presStyleLbl="revTx" presStyleIdx="3" presStyleCnt="7" custLinFactNeighborX="-13709" custLinFactNeighborY="-4574">
        <dgm:presLayoutVars>
          <dgm:chMax val="1"/>
          <dgm:chPref val="1"/>
        </dgm:presLayoutVars>
      </dgm:prSet>
      <dgm:spPr/>
    </dgm:pt>
    <dgm:pt modelId="{8DD049F9-563C-4E4D-B397-BEE9CBCE31CC}" type="pres">
      <dgm:prSet presAssocID="{1FC111FF-18C9-45D8-A79C-4CDD27F000A3}" presName="sibTrans" presStyleCnt="0"/>
      <dgm:spPr/>
    </dgm:pt>
    <dgm:pt modelId="{1CD4D82D-4FAD-480F-8872-32FDE551810E}" type="pres">
      <dgm:prSet presAssocID="{0D0D67DD-7397-4927-A193-D678F1E4588F}" presName="compNode" presStyleCnt="0"/>
      <dgm:spPr/>
    </dgm:pt>
    <dgm:pt modelId="{B9ADAC43-4273-4106-8E4F-8590EECCC709}" type="pres">
      <dgm:prSet presAssocID="{0D0D67DD-7397-4927-A193-D678F1E4588F}" presName="iconRect" presStyleLbl="node1" presStyleIdx="4" presStyleCnt="7" custScaleX="110244" custScaleY="110244" custLinFactNeighborX="-35151" custLinFactNeighborY="-406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Database"/>
        </a:ext>
      </dgm:extLst>
    </dgm:pt>
    <dgm:pt modelId="{6A63D4D9-064E-48DA-A13A-F10EEDB9E5DE}" type="pres">
      <dgm:prSet presAssocID="{0D0D67DD-7397-4927-A193-D678F1E4588F}" presName="spaceRect" presStyleCnt="0"/>
      <dgm:spPr/>
    </dgm:pt>
    <dgm:pt modelId="{2498AED9-79AC-4044-AE12-12C5E4CB4D7E}" type="pres">
      <dgm:prSet presAssocID="{0D0D67DD-7397-4927-A193-D678F1E4588F}" presName="textRect" presStyleLbl="revTx" presStyleIdx="4" presStyleCnt="7" custLinFactNeighborX="-15818" custLinFactNeighborY="-4574">
        <dgm:presLayoutVars>
          <dgm:chMax val="1"/>
          <dgm:chPref val="1"/>
        </dgm:presLayoutVars>
      </dgm:prSet>
      <dgm:spPr/>
    </dgm:pt>
    <dgm:pt modelId="{19505DDA-B768-4928-A8A9-59E8550C7CF5}" type="pres">
      <dgm:prSet presAssocID="{3CD18959-ED14-4F44-91EA-C0101FF84FB8}" presName="sibTrans" presStyleCnt="0"/>
      <dgm:spPr/>
    </dgm:pt>
    <dgm:pt modelId="{151DFFC7-D1FD-47C3-8F3D-EFB99475BB97}" type="pres">
      <dgm:prSet presAssocID="{AB53A37F-6BF5-4B6F-84FC-0CB5403ADD6E}" presName="compNode" presStyleCnt="0"/>
      <dgm:spPr/>
    </dgm:pt>
    <dgm:pt modelId="{0F65E76F-315C-4A8C-B25A-538BDCA1465F}" type="pres">
      <dgm:prSet presAssocID="{AB53A37F-6BF5-4B6F-84FC-0CB5403ADD6E}" presName="iconRect" presStyleLbl="node1" presStyleIdx="5" presStyleCnt="7" custScaleX="110244" custScaleY="110244" custLinFactNeighborX="-37495" custLinFactNeighborY="-4065"/>
      <dgm:spPr>
        <a:blipFill rotWithShape="1">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a:blipFill>
      </dgm:spPr>
      <dgm:extLst>
        <a:ext uri="{E40237B7-FDA0-4F09-8148-C483321AD2D9}">
          <dgm14:cNvPr xmlns:dgm14="http://schemas.microsoft.com/office/drawing/2010/diagram" id="0" name="" descr="Flow"/>
        </a:ext>
      </dgm:extLst>
    </dgm:pt>
    <dgm:pt modelId="{4A7A868C-CBE5-4354-8790-C0E7C1FC3E8B}" type="pres">
      <dgm:prSet presAssocID="{AB53A37F-6BF5-4B6F-84FC-0CB5403ADD6E}" presName="spaceRect" presStyleCnt="0"/>
      <dgm:spPr/>
    </dgm:pt>
    <dgm:pt modelId="{AF3E8118-249E-4DFA-9A3B-6BC91EA78668}" type="pres">
      <dgm:prSet presAssocID="{AB53A37F-6BF5-4B6F-84FC-0CB5403ADD6E}" presName="textRect" presStyleLbl="revTx" presStyleIdx="5" presStyleCnt="7" custLinFactNeighborX="-16873" custLinFactNeighborY="-4574">
        <dgm:presLayoutVars>
          <dgm:chMax val="1"/>
          <dgm:chPref val="1"/>
        </dgm:presLayoutVars>
      </dgm:prSet>
      <dgm:spPr/>
    </dgm:pt>
    <dgm:pt modelId="{89794D29-0006-4B4B-87F5-24FDE47D6AF4}" type="pres">
      <dgm:prSet presAssocID="{6EF778D7-5B6E-49BB-AD86-B9F7B26F9963}" presName="sibTrans" presStyleCnt="0"/>
      <dgm:spPr/>
    </dgm:pt>
    <dgm:pt modelId="{39186E9B-8CAE-4388-A946-C9EF0BA6C2EF}" type="pres">
      <dgm:prSet presAssocID="{EEDCF5F0-04DC-40DF-A683-44482B7472C2}" presName="compNode" presStyleCnt="0"/>
      <dgm:spPr/>
    </dgm:pt>
    <dgm:pt modelId="{7DB52AFD-4136-4080-B1A6-75EAC4769923}" type="pres">
      <dgm:prSet presAssocID="{EEDCF5F0-04DC-40DF-A683-44482B7472C2}" presName="iconRect" presStyleLbl="node1" presStyleIdx="6" presStyleCnt="7" custScaleX="110244" custScaleY="110244" custLinFactNeighborX="-37495" custLinFactNeighborY="-11270"/>
      <dgm:spPr>
        <a:blipFill rotWithShape="1">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a:blipFill>
      </dgm:spPr>
      <dgm:extLst>
        <a:ext uri="{E40237B7-FDA0-4F09-8148-C483321AD2D9}">
          <dgm14:cNvPr xmlns:dgm14="http://schemas.microsoft.com/office/drawing/2010/diagram" id="0" name="" descr="Album"/>
        </a:ext>
      </dgm:extLst>
    </dgm:pt>
    <dgm:pt modelId="{A8BC2F99-0DAC-468F-9319-3671C9EA63E8}" type="pres">
      <dgm:prSet presAssocID="{EEDCF5F0-04DC-40DF-A683-44482B7472C2}" presName="spaceRect" presStyleCnt="0"/>
      <dgm:spPr/>
    </dgm:pt>
    <dgm:pt modelId="{622183BF-78C7-43AA-8240-F34300CD47ED}" type="pres">
      <dgm:prSet presAssocID="{EEDCF5F0-04DC-40DF-A683-44482B7472C2}" presName="textRect" presStyleLbl="revTx" presStyleIdx="6" presStyleCnt="7" custLinFactNeighborX="-12654" custLinFactNeighborY="-4574">
        <dgm:presLayoutVars>
          <dgm:chMax val="1"/>
          <dgm:chPref val="1"/>
        </dgm:presLayoutVars>
      </dgm:prSet>
      <dgm:spPr/>
    </dgm:pt>
  </dgm:ptLst>
  <dgm:cxnLst>
    <dgm:cxn modelId="{68BB9500-CB15-48CB-ACCB-6B829118AF35}" type="presOf" srcId="{9F6CE33A-C88A-4AF3-BFF8-5DE9378C8766}" destId="{7CC8096E-DB6F-4FA5-A1CA-64E31B7E4F2E}" srcOrd="0" destOrd="0" presId="urn:microsoft.com/office/officeart/2018/2/layout/IconLabelList"/>
    <dgm:cxn modelId="{2C77E40D-330E-4EF3-A852-6066C977137C}" type="presOf" srcId="{EEDCF5F0-04DC-40DF-A683-44482B7472C2}" destId="{622183BF-78C7-43AA-8240-F34300CD47ED}" srcOrd="0" destOrd="0" presId="urn:microsoft.com/office/officeart/2018/2/layout/IconLabelList"/>
    <dgm:cxn modelId="{5D77EA11-5ADC-4FB6-9024-539FF61FDAC9}" srcId="{C3638F65-CC54-4D39-9933-7989BE864237}" destId="{A7BD30E1-9FF9-4F47-A583-E5B88BEFF6C9}" srcOrd="2" destOrd="0" parTransId="{57A5D28C-4B8D-49A8-BB8E-9E78407B5B26}" sibTransId="{F497A0C6-8A74-439B-BF61-2B80C1487220}"/>
    <dgm:cxn modelId="{948D2E25-7ECB-479B-BED5-E09854D432AE}" type="presOf" srcId="{AB53A37F-6BF5-4B6F-84FC-0CB5403ADD6E}" destId="{AF3E8118-249E-4DFA-9A3B-6BC91EA78668}" srcOrd="0" destOrd="0" presId="urn:microsoft.com/office/officeart/2018/2/layout/IconLabelList"/>
    <dgm:cxn modelId="{04FB4668-1813-4C4F-96FA-8B7B72862845}" type="presOf" srcId="{D154DE28-4EA2-4E5D-8C6E-A101743D6A53}" destId="{E2CC11EE-2BB6-4D41-B610-9C01ED38B17E}" srcOrd="0" destOrd="0" presId="urn:microsoft.com/office/officeart/2018/2/layout/IconLabelList"/>
    <dgm:cxn modelId="{12C83849-02F7-4CA2-89C4-F6E1DC40BFF0}" srcId="{C3638F65-CC54-4D39-9933-7989BE864237}" destId="{EEDCF5F0-04DC-40DF-A683-44482B7472C2}" srcOrd="6" destOrd="0" parTransId="{94C87298-6B55-47C1-A192-994B4874E86D}" sibTransId="{715E5249-9731-4D5A-AB6D-4E06411370D7}"/>
    <dgm:cxn modelId="{4A4F6877-E455-4128-A5F1-523BCA02BE16}" type="presOf" srcId="{A7BD30E1-9FF9-4F47-A583-E5B88BEFF6C9}" destId="{8F246927-B826-4893-B23D-BFD75C4B4B3E}" srcOrd="0" destOrd="0" presId="urn:microsoft.com/office/officeart/2018/2/layout/IconLabelList"/>
    <dgm:cxn modelId="{A5CB5085-0219-4FDF-BFE1-11823600EC1D}" srcId="{C3638F65-CC54-4D39-9933-7989BE864237}" destId="{AB53A37F-6BF5-4B6F-84FC-0CB5403ADD6E}" srcOrd="5" destOrd="0" parTransId="{F0D097E6-C45F-422E-8B7B-182FB956D897}" sibTransId="{6EF778D7-5B6E-49BB-AD86-B9F7B26F9963}"/>
    <dgm:cxn modelId="{517D5185-FD73-4EB6-A66F-CE5E3BADB7CC}" type="presOf" srcId="{C3638F65-CC54-4D39-9933-7989BE864237}" destId="{0B66DFE8-9E95-459C-A462-2F8FFFC5D97E}" srcOrd="0" destOrd="0" presId="urn:microsoft.com/office/officeart/2018/2/layout/IconLabelList"/>
    <dgm:cxn modelId="{734AB19D-10A3-407E-8A9E-770B0E46D27C}" type="presOf" srcId="{1F99A29C-BAB1-4D02-9C0B-1EDF6965E179}" destId="{64054457-EF31-4501-BC0B-FCDCA6DD5C94}" srcOrd="0" destOrd="0" presId="urn:microsoft.com/office/officeart/2018/2/layout/IconLabelList"/>
    <dgm:cxn modelId="{2EE378B9-008F-4E92-9B60-9CCB361A517B}" srcId="{C3638F65-CC54-4D39-9933-7989BE864237}" destId="{1F99A29C-BAB1-4D02-9C0B-1EDF6965E179}" srcOrd="0" destOrd="0" parTransId="{7D2BE430-29D7-470E-BA95-D7FE2AB5199C}" sibTransId="{6B2A3B1D-E2D8-4F0B-9913-7499622C0EFF}"/>
    <dgm:cxn modelId="{112159BF-AE65-4305-B1B9-B1EF5954F1E8}" srcId="{C3638F65-CC54-4D39-9933-7989BE864237}" destId="{9F6CE33A-C88A-4AF3-BFF8-5DE9378C8766}" srcOrd="1" destOrd="0" parTransId="{44F13CA1-0116-48BB-B13B-E3778586A1FD}" sibTransId="{95712D1A-C639-4D80-9E2C-6E9BFD4D0FA9}"/>
    <dgm:cxn modelId="{C4EE8DC8-53A4-4430-9387-C645CB17E03A}" type="presOf" srcId="{0D0D67DD-7397-4927-A193-D678F1E4588F}" destId="{2498AED9-79AC-4044-AE12-12C5E4CB4D7E}" srcOrd="0" destOrd="0" presId="urn:microsoft.com/office/officeart/2018/2/layout/IconLabelList"/>
    <dgm:cxn modelId="{A4193CEB-7828-4537-8B9E-FE24A8CB8A9D}" srcId="{C3638F65-CC54-4D39-9933-7989BE864237}" destId="{D154DE28-4EA2-4E5D-8C6E-A101743D6A53}" srcOrd="3" destOrd="0" parTransId="{EB02A6AF-DFD5-431E-A763-A8F4E216B91A}" sibTransId="{1FC111FF-18C9-45D8-A79C-4CDD27F000A3}"/>
    <dgm:cxn modelId="{8F745FFE-4E62-400D-ACF1-BED0557C1A0A}" srcId="{C3638F65-CC54-4D39-9933-7989BE864237}" destId="{0D0D67DD-7397-4927-A193-D678F1E4588F}" srcOrd="4" destOrd="0" parTransId="{BEDD42DC-9C64-4CBC-88F6-275FCE66485E}" sibTransId="{3CD18959-ED14-4F44-91EA-C0101FF84FB8}"/>
    <dgm:cxn modelId="{D69380AB-0078-4692-B118-D3F178D93E29}" type="presParOf" srcId="{0B66DFE8-9E95-459C-A462-2F8FFFC5D97E}" destId="{289816FD-7AAD-4B79-ADF2-A1C96521A7D8}" srcOrd="0" destOrd="0" presId="urn:microsoft.com/office/officeart/2018/2/layout/IconLabelList"/>
    <dgm:cxn modelId="{59F008FF-D3A1-44A8-BBF0-EE07CCBDA9D4}" type="presParOf" srcId="{289816FD-7AAD-4B79-ADF2-A1C96521A7D8}" destId="{227CD5E1-D294-4AD2-BE51-96F128997E02}" srcOrd="0" destOrd="0" presId="urn:microsoft.com/office/officeart/2018/2/layout/IconLabelList"/>
    <dgm:cxn modelId="{2DAB6F3D-5745-435D-A56E-59140987D275}" type="presParOf" srcId="{289816FD-7AAD-4B79-ADF2-A1C96521A7D8}" destId="{DE027D7F-ECAC-42CA-A928-45E982EE10DA}" srcOrd="1" destOrd="0" presId="urn:microsoft.com/office/officeart/2018/2/layout/IconLabelList"/>
    <dgm:cxn modelId="{7D1F8278-7DAB-4FBC-A998-2ACAAB26C408}" type="presParOf" srcId="{289816FD-7AAD-4B79-ADF2-A1C96521A7D8}" destId="{64054457-EF31-4501-BC0B-FCDCA6DD5C94}" srcOrd="2" destOrd="0" presId="urn:microsoft.com/office/officeart/2018/2/layout/IconLabelList"/>
    <dgm:cxn modelId="{21D50F10-E60D-4012-8B7B-5D3DF993937E}" type="presParOf" srcId="{0B66DFE8-9E95-459C-A462-2F8FFFC5D97E}" destId="{64B4A138-AAE7-459A-A3FB-F3CCF80A4E7C}" srcOrd="1" destOrd="0" presId="urn:microsoft.com/office/officeart/2018/2/layout/IconLabelList"/>
    <dgm:cxn modelId="{20F2EF7A-10A0-414A-8B5F-36D09098D7B5}" type="presParOf" srcId="{0B66DFE8-9E95-459C-A462-2F8FFFC5D97E}" destId="{BB1592F6-BDDB-4F0D-9BEE-2F795B68B9CD}" srcOrd="2" destOrd="0" presId="urn:microsoft.com/office/officeart/2018/2/layout/IconLabelList"/>
    <dgm:cxn modelId="{1C5F3165-4CDF-440A-BD07-26DD16DF095D}" type="presParOf" srcId="{BB1592F6-BDDB-4F0D-9BEE-2F795B68B9CD}" destId="{5BF85428-8B97-4328-BA1D-FE46DBC6C7FC}" srcOrd="0" destOrd="0" presId="urn:microsoft.com/office/officeart/2018/2/layout/IconLabelList"/>
    <dgm:cxn modelId="{A97FE7E9-A15A-4DE7-9AC0-7FB2CE918070}" type="presParOf" srcId="{BB1592F6-BDDB-4F0D-9BEE-2F795B68B9CD}" destId="{52C1A03B-6775-422E-9A77-91EB7BC6FC38}" srcOrd="1" destOrd="0" presId="urn:microsoft.com/office/officeart/2018/2/layout/IconLabelList"/>
    <dgm:cxn modelId="{581763B3-27C5-413A-81D8-FFB62ADEBD04}" type="presParOf" srcId="{BB1592F6-BDDB-4F0D-9BEE-2F795B68B9CD}" destId="{7CC8096E-DB6F-4FA5-A1CA-64E31B7E4F2E}" srcOrd="2" destOrd="0" presId="urn:microsoft.com/office/officeart/2018/2/layout/IconLabelList"/>
    <dgm:cxn modelId="{E6E11DE3-2DE6-4609-BDF1-54F230B8B686}" type="presParOf" srcId="{0B66DFE8-9E95-459C-A462-2F8FFFC5D97E}" destId="{572E764E-4F8D-4850-8844-79B950757D5C}" srcOrd="3" destOrd="0" presId="urn:microsoft.com/office/officeart/2018/2/layout/IconLabelList"/>
    <dgm:cxn modelId="{478D91A1-3DF3-4422-930F-A2500B2BE61C}" type="presParOf" srcId="{0B66DFE8-9E95-459C-A462-2F8FFFC5D97E}" destId="{B7C62FF7-794B-41E9-9E0A-565B8A523277}" srcOrd="4" destOrd="0" presId="urn:microsoft.com/office/officeart/2018/2/layout/IconLabelList"/>
    <dgm:cxn modelId="{CE13368A-DDBC-4F69-8AAE-78A8723ED826}" type="presParOf" srcId="{B7C62FF7-794B-41E9-9E0A-565B8A523277}" destId="{99E5F26E-3545-47AC-BA64-B11C12A673D4}" srcOrd="0" destOrd="0" presId="urn:microsoft.com/office/officeart/2018/2/layout/IconLabelList"/>
    <dgm:cxn modelId="{2B1044D2-6061-437A-8FFC-696003A5EB20}" type="presParOf" srcId="{B7C62FF7-794B-41E9-9E0A-565B8A523277}" destId="{33E0E1CE-A13C-4DE0-8F23-A44707791E7B}" srcOrd="1" destOrd="0" presId="urn:microsoft.com/office/officeart/2018/2/layout/IconLabelList"/>
    <dgm:cxn modelId="{24CCB8CE-4080-4B1F-8374-F0FC5CDBA393}" type="presParOf" srcId="{B7C62FF7-794B-41E9-9E0A-565B8A523277}" destId="{8F246927-B826-4893-B23D-BFD75C4B4B3E}" srcOrd="2" destOrd="0" presId="urn:microsoft.com/office/officeart/2018/2/layout/IconLabelList"/>
    <dgm:cxn modelId="{E6089C1C-E379-42E7-BAC8-D17DA1E2184D}" type="presParOf" srcId="{0B66DFE8-9E95-459C-A462-2F8FFFC5D97E}" destId="{6D1D55BB-CBE1-4F37-BA6F-D6F9AAA96A75}" srcOrd="5" destOrd="0" presId="urn:microsoft.com/office/officeart/2018/2/layout/IconLabelList"/>
    <dgm:cxn modelId="{270BEE7C-B785-4924-8BA6-9B52D7BAD733}" type="presParOf" srcId="{0B66DFE8-9E95-459C-A462-2F8FFFC5D97E}" destId="{DB72F08E-6A43-4835-9E64-A2CEA0FC9967}" srcOrd="6" destOrd="0" presId="urn:microsoft.com/office/officeart/2018/2/layout/IconLabelList"/>
    <dgm:cxn modelId="{5036DC7E-9AE5-44BB-92D3-844B44337AF3}" type="presParOf" srcId="{DB72F08E-6A43-4835-9E64-A2CEA0FC9967}" destId="{79E1FC04-A056-4AC8-BAEB-38E50CB3BED7}" srcOrd="0" destOrd="0" presId="urn:microsoft.com/office/officeart/2018/2/layout/IconLabelList"/>
    <dgm:cxn modelId="{90329DFD-C030-4C67-AB50-61E7D64B9158}" type="presParOf" srcId="{DB72F08E-6A43-4835-9E64-A2CEA0FC9967}" destId="{E2D8B12E-DBD0-448D-A40A-7C4EBD6D5626}" srcOrd="1" destOrd="0" presId="urn:microsoft.com/office/officeart/2018/2/layout/IconLabelList"/>
    <dgm:cxn modelId="{CA3A1A0A-DED5-46D3-A5EF-91713D9CFC1A}" type="presParOf" srcId="{DB72F08E-6A43-4835-9E64-A2CEA0FC9967}" destId="{E2CC11EE-2BB6-4D41-B610-9C01ED38B17E}" srcOrd="2" destOrd="0" presId="urn:microsoft.com/office/officeart/2018/2/layout/IconLabelList"/>
    <dgm:cxn modelId="{49AC5B32-BD37-477F-BFDA-597F6BC62F02}" type="presParOf" srcId="{0B66DFE8-9E95-459C-A462-2F8FFFC5D97E}" destId="{8DD049F9-563C-4E4D-B397-BEE9CBCE31CC}" srcOrd="7" destOrd="0" presId="urn:microsoft.com/office/officeart/2018/2/layout/IconLabelList"/>
    <dgm:cxn modelId="{4EEF96DD-2534-4D66-AE9E-34999292DFFD}" type="presParOf" srcId="{0B66DFE8-9E95-459C-A462-2F8FFFC5D97E}" destId="{1CD4D82D-4FAD-480F-8872-32FDE551810E}" srcOrd="8" destOrd="0" presId="urn:microsoft.com/office/officeart/2018/2/layout/IconLabelList"/>
    <dgm:cxn modelId="{816A0E52-2307-4FB7-A116-76CE6FC7C2C3}" type="presParOf" srcId="{1CD4D82D-4FAD-480F-8872-32FDE551810E}" destId="{B9ADAC43-4273-4106-8E4F-8590EECCC709}" srcOrd="0" destOrd="0" presId="urn:microsoft.com/office/officeart/2018/2/layout/IconLabelList"/>
    <dgm:cxn modelId="{9F933CC9-343B-4DB4-BF00-BE04A472B65C}" type="presParOf" srcId="{1CD4D82D-4FAD-480F-8872-32FDE551810E}" destId="{6A63D4D9-064E-48DA-A13A-F10EEDB9E5DE}" srcOrd="1" destOrd="0" presId="urn:microsoft.com/office/officeart/2018/2/layout/IconLabelList"/>
    <dgm:cxn modelId="{710BDF2B-D1AB-4514-BC59-E11547E831AA}" type="presParOf" srcId="{1CD4D82D-4FAD-480F-8872-32FDE551810E}" destId="{2498AED9-79AC-4044-AE12-12C5E4CB4D7E}" srcOrd="2" destOrd="0" presId="urn:microsoft.com/office/officeart/2018/2/layout/IconLabelList"/>
    <dgm:cxn modelId="{30F1A1FD-F10E-44F4-85D8-786B0A7EDC14}" type="presParOf" srcId="{0B66DFE8-9E95-459C-A462-2F8FFFC5D97E}" destId="{19505DDA-B768-4928-A8A9-59E8550C7CF5}" srcOrd="9" destOrd="0" presId="urn:microsoft.com/office/officeart/2018/2/layout/IconLabelList"/>
    <dgm:cxn modelId="{810DEFCF-0008-4978-96D1-7BF10D54974F}" type="presParOf" srcId="{0B66DFE8-9E95-459C-A462-2F8FFFC5D97E}" destId="{151DFFC7-D1FD-47C3-8F3D-EFB99475BB97}" srcOrd="10" destOrd="0" presId="urn:microsoft.com/office/officeart/2018/2/layout/IconLabelList"/>
    <dgm:cxn modelId="{BAE26A0D-D716-4325-8232-483CCE98519B}" type="presParOf" srcId="{151DFFC7-D1FD-47C3-8F3D-EFB99475BB97}" destId="{0F65E76F-315C-4A8C-B25A-538BDCA1465F}" srcOrd="0" destOrd="0" presId="urn:microsoft.com/office/officeart/2018/2/layout/IconLabelList"/>
    <dgm:cxn modelId="{F7A405C9-CD1B-454D-A16F-84955085B369}" type="presParOf" srcId="{151DFFC7-D1FD-47C3-8F3D-EFB99475BB97}" destId="{4A7A868C-CBE5-4354-8790-C0E7C1FC3E8B}" srcOrd="1" destOrd="0" presId="urn:microsoft.com/office/officeart/2018/2/layout/IconLabelList"/>
    <dgm:cxn modelId="{385A0654-B071-4BB9-B9AA-F526E8FD75B5}" type="presParOf" srcId="{151DFFC7-D1FD-47C3-8F3D-EFB99475BB97}" destId="{AF3E8118-249E-4DFA-9A3B-6BC91EA78668}" srcOrd="2" destOrd="0" presId="urn:microsoft.com/office/officeart/2018/2/layout/IconLabelList"/>
    <dgm:cxn modelId="{C6CED311-6E0B-482F-9CE5-BAA3F94EF541}" type="presParOf" srcId="{0B66DFE8-9E95-459C-A462-2F8FFFC5D97E}" destId="{89794D29-0006-4B4B-87F5-24FDE47D6AF4}" srcOrd="11" destOrd="0" presId="urn:microsoft.com/office/officeart/2018/2/layout/IconLabelList"/>
    <dgm:cxn modelId="{5E15E408-48C1-4982-A391-E1AF47F76BF5}" type="presParOf" srcId="{0B66DFE8-9E95-459C-A462-2F8FFFC5D97E}" destId="{39186E9B-8CAE-4388-A946-C9EF0BA6C2EF}" srcOrd="12" destOrd="0" presId="urn:microsoft.com/office/officeart/2018/2/layout/IconLabelList"/>
    <dgm:cxn modelId="{DDA46334-4C9F-4296-A88A-0D1205977347}" type="presParOf" srcId="{39186E9B-8CAE-4388-A946-C9EF0BA6C2EF}" destId="{7DB52AFD-4136-4080-B1A6-75EAC4769923}" srcOrd="0" destOrd="0" presId="urn:microsoft.com/office/officeart/2018/2/layout/IconLabelList"/>
    <dgm:cxn modelId="{EF9C5454-3731-462B-B862-29EFCA0CD4B7}" type="presParOf" srcId="{39186E9B-8CAE-4388-A946-C9EF0BA6C2EF}" destId="{A8BC2F99-0DAC-468F-9319-3671C9EA63E8}" srcOrd="1" destOrd="0" presId="urn:microsoft.com/office/officeart/2018/2/layout/IconLabelList"/>
    <dgm:cxn modelId="{247EC3AC-D1B1-4332-A6EE-2B10693B1BD1}" type="presParOf" srcId="{39186E9B-8CAE-4388-A946-C9EF0BA6C2EF}" destId="{622183BF-78C7-43AA-8240-F34300CD47ED}"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9090DC2-EF8D-436B-8413-59ACDF2C1B27}" type="doc">
      <dgm:prSet loTypeId="urn:microsoft.com/office/officeart/2005/8/layout/process1" loCatId="process" qsTypeId="urn:microsoft.com/office/officeart/2005/8/quickstyle/simple1" qsCatId="simple" csTypeId="urn:microsoft.com/office/officeart/2005/8/colors/colorful2" csCatId="colorful" phldr="1"/>
      <dgm:spPr/>
    </dgm:pt>
    <dgm:pt modelId="{F7C54408-3A3E-46A7-BDC4-D46008C81AFB}">
      <dgm:prSet phldrT="[Text]"/>
      <dgm:spPr/>
      <dgm:t>
        <a:bodyPr/>
        <a:lstStyle/>
        <a:p>
          <a:r>
            <a:rPr lang="en-US" dirty="0">
              <a:latin typeface="Arial" panose="020B0604020202020204" pitchFamily="34" charset="0"/>
              <a:cs typeface="Arial" panose="020B0604020202020204" pitchFamily="34" charset="0"/>
            </a:rPr>
            <a:t>Select validated voice data files</a:t>
          </a:r>
        </a:p>
      </dgm:t>
    </dgm:pt>
    <dgm:pt modelId="{9D0202BD-6066-45D2-949B-EEE72E26C679}" type="parTrans" cxnId="{D2133009-542D-408C-9A5F-AFEF4E0F1318}">
      <dgm:prSet/>
      <dgm:spPr/>
      <dgm:t>
        <a:bodyPr/>
        <a:lstStyle/>
        <a:p>
          <a:endParaRPr lang="en-US"/>
        </a:p>
      </dgm:t>
    </dgm:pt>
    <dgm:pt modelId="{0C871A50-CF7D-4825-9F20-492DC1665335}" type="sibTrans" cxnId="{D2133009-542D-408C-9A5F-AFEF4E0F1318}">
      <dgm:prSet/>
      <dgm:spPr/>
      <dgm:t>
        <a:bodyPr/>
        <a:lstStyle/>
        <a:p>
          <a:endParaRPr lang="en-US"/>
        </a:p>
      </dgm:t>
    </dgm:pt>
    <dgm:pt modelId="{FC0828F2-4D75-49BD-8A79-A993193908DA}">
      <dgm:prSet phldrT="[Text]"/>
      <dgm:spPr/>
      <dgm:t>
        <a:bodyPr/>
        <a:lstStyle/>
        <a:p>
          <a:r>
            <a:rPr lang="en-US" dirty="0">
              <a:latin typeface="Arial" panose="020B0604020202020204" pitchFamily="34" charset="0"/>
              <a:cs typeface="Arial" panose="020B0604020202020204" pitchFamily="34" charset="0"/>
            </a:rPr>
            <a:t>Filter files for null accent, gender and age</a:t>
          </a:r>
        </a:p>
      </dgm:t>
    </dgm:pt>
    <dgm:pt modelId="{3C88B280-81FF-4F20-817D-4E9D37BB84A4}" type="parTrans" cxnId="{508A4C08-63FE-40AC-B753-DD93D9AE73C3}">
      <dgm:prSet/>
      <dgm:spPr/>
      <dgm:t>
        <a:bodyPr/>
        <a:lstStyle/>
        <a:p>
          <a:endParaRPr lang="en-US"/>
        </a:p>
      </dgm:t>
    </dgm:pt>
    <dgm:pt modelId="{C2A43E4D-43AA-4047-8C9C-8A06362895AB}" type="sibTrans" cxnId="{508A4C08-63FE-40AC-B753-DD93D9AE73C3}">
      <dgm:prSet/>
      <dgm:spPr/>
      <dgm:t>
        <a:bodyPr/>
        <a:lstStyle/>
        <a:p>
          <a:endParaRPr lang="en-US"/>
        </a:p>
      </dgm:t>
    </dgm:pt>
    <dgm:pt modelId="{DF947244-2BA3-40F8-B8DF-3EAE3D7A23B9}">
      <dgm:prSet phldrT="[Text]"/>
      <dgm:spPr/>
      <dgm:t>
        <a:bodyPr/>
        <a:lstStyle/>
        <a:p>
          <a:r>
            <a:rPr lang="en-US" dirty="0">
              <a:latin typeface="Arial" panose="020B0604020202020204" pitchFamily="34" charset="0"/>
              <a:cs typeface="Arial" panose="020B0604020202020204" pitchFamily="34" charset="0"/>
            </a:rPr>
            <a:t>Filter for only positively reviewed </a:t>
          </a:r>
        </a:p>
      </dgm:t>
    </dgm:pt>
    <dgm:pt modelId="{F538EA65-57B8-409E-BD59-9303FA72F877}" type="parTrans" cxnId="{190B264F-3913-4833-B984-476B7B01B831}">
      <dgm:prSet/>
      <dgm:spPr/>
      <dgm:t>
        <a:bodyPr/>
        <a:lstStyle/>
        <a:p>
          <a:endParaRPr lang="en-US"/>
        </a:p>
      </dgm:t>
    </dgm:pt>
    <dgm:pt modelId="{DA2C3175-F85C-4F9D-A54D-7A3708F2F5E6}" type="sibTrans" cxnId="{190B264F-3913-4833-B984-476B7B01B831}">
      <dgm:prSet/>
      <dgm:spPr/>
      <dgm:t>
        <a:bodyPr/>
        <a:lstStyle/>
        <a:p>
          <a:endParaRPr lang="en-US"/>
        </a:p>
      </dgm:t>
    </dgm:pt>
    <dgm:pt modelId="{C329D799-0A89-4B0B-B929-8B6082E34E69}">
      <dgm:prSet phldrT="[Text]"/>
      <dgm:spPr/>
      <dgm:t>
        <a:bodyPr/>
        <a:lstStyle/>
        <a:p>
          <a:r>
            <a:rPr lang="en-US" dirty="0">
              <a:latin typeface="Arial" panose="020B0604020202020204" pitchFamily="34" charset="0"/>
              <a:cs typeface="Arial" panose="020B0604020202020204" pitchFamily="34" charset="0"/>
            </a:rPr>
            <a:t>52,000 Audio files</a:t>
          </a:r>
        </a:p>
        <a:p>
          <a:r>
            <a:rPr lang="en-US" dirty="0">
              <a:latin typeface="Arial" panose="020B0604020202020204" pitchFamily="34" charset="0"/>
              <a:cs typeface="Arial" panose="020B0604020202020204" pitchFamily="34" charset="0"/>
            </a:rPr>
            <a:t>(Audio duration ~ 3-10 seconds)</a:t>
          </a:r>
        </a:p>
      </dgm:t>
    </dgm:pt>
    <dgm:pt modelId="{99C12D67-4BA2-4D00-ADB3-E65A92BB883F}" type="parTrans" cxnId="{EB8A04E8-BCA8-4515-B49D-6720C4026B45}">
      <dgm:prSet/>
      <dgm:spPr/>
      <dgm:t>
        <a:bodyPr/>
        <a:lstStyle/>
        <a:p>
          <a:endParaRPr lang="en-US"/>
        </a:p>
      </dgm:t>
    </dgm:pt>
    <dgm:pt modelId="{00CF070B-B15A-435C-901A-B8C0C420961A}" type="sibTrans" cxnId="{EB8A04E8-BCA8-4515-B49D-6720C4026B45}">
      <dgm:prSet/>
      <dgm:spPr/>
      <dgm:t>
        <a:bodyPr/>
        <a:lstStyle/>
        <a:p>
          <a:endParaRPr lang="en-US"/>
        </a:p>
      </dgm:t>
    </dgm:pt>
    <dgm:pt modelId="{6D804DF8-F9A5-4903-A3E7-61504732034D}" type="pres">
      <dgm:prSet presAssocID="{39090DC2-EF8D-436B-8413-59ACDF2C1B27}" presName="Name0" presStyleCnt="0">
        <dgm:presLayoutVars>
          <dgm:dir/>
          <dgm:resizeHandles val="exact"/>
        </dgm:presLayoutVars>
      </dgm:prSet>
      <dgm:spPr/>
    </dgm:pt>
    <dgm:pt modelId="{C44A6F79-3629-4D45-9772-F9AB3CF00B83}" type="pres">
      <dgm:prSet presAssocID="{F7C54408-3A3E-46A7-BDC4-D46008C81AFB}" presName="node" presStyleLbl="node1" presStyleIdx="0" presStyleCnt="4">
        <dgm:presLayoutVars>
          <dgm:bulletEnabled val="1"/>
        </dgm:presLayoutVars>
      </dgm:prSet>
      <dgm:spPr/>
    </dgm:pt>
    <dgm:pt modelId="{9E0A1D91-ACC8-4C30-8B58-275A9D06D964}" type="pres">
      <dgm:prSet presAssocID="{0C871A50-CF7D-4825-9F20-492DC1665335}" presName="sibTrans" presStyleLbl="sibTrans2D1" presStyleIdx="0" presStyleCnt="3"/>
      <dgm:spPr/>
    </dgm:pt>
    <dgm:pt modelId="{B346FE92-2A24-457A-9C4C-CE3A9E2E6060}" type="pres">
      <dgm:prSet presAssocID="{0C871A50-CF7D-4825-9F20-492DC1665335}" presName="connectorText" presStyleLbl="sibTrans2D1" presStyleIdx="0" presStyleCnt="3"/>
      <dgm:spPr/>
    </dgm:pt>
    <dgm:pt modelId="{34AD8E84-32CB-4491-A18A-5F71985769CF}" type="pres">
      <dgm:prSet presAssocID="{FC0828F2-4D75-49BD-8A79-A993193908DA}" presName="node" presStyleLbl="node1" presStyleIdx="1" presStyleCnt="4">
        <dgm:presLayoutVars>
          <dgm:bulletEnabled val="1"/>
        </dgm:presLayoutVars>
      </dgm:prSet>
      <dgm:spPr/>
    </dgm:pt>
    <dgm:pt modelId="{79279151-38E6-4551-B9CF-7E1A30E9BCB5}" type="pres">
      <dgm:prSet presAssocID="{C2A43E4D-43AA-4047-8C9C-8A06362895AB}" presName="sibTrans" presStyleLbl="sibTrans2D1" presStyleIdx="1" presStyleCnt="3"/>
      <dgm:spPr/>
    </dgm:pt>
    <dgm:pt modelId="{DE610C36-C0EE-4CD1-9F49-8DBA4E45DC72}" type="pres">
      <dgm:prSet presAssocID="{C2A43E4D-43AA-4047-8C9C-8A06362895AB}" presName="connectorText" presStyleLbl="sibTrans2D1" presStyleIdx="1" presStyleCnt="3"/>
      <dgm:spPr/>
    </dgm:pt>
    <dgm:pt modelId="{1B73CD60-0C44-451E-B910-9A0B29E702D2}" type="pres">
      <dgm:prSet presAssocID="{DF947244-2BA3-40F8-B8DF-3EAE3D7A23B9}" presName="node" presStyleLbl="node1" presStyleIdx="2" presStyleCnt="4">
        <dgm:presLayoutVars>
          <dgm:bulletEnabled val="1"/>
        </dgm:presLayoutVars>
      </dgm:prSet>
      <dgm:spPr/>
    </dgm:pt>
    <dgm:pt modelId="{6D814B1E-34FC-40FF-BCCF-8E25AEAE7310}" type="pres">
      <dgm:prSet presAssocID="{DA2C3175-F85C-4F9D-A54D-7A3708F2F5E6}" presName="sibTrans" presStyleLbl="sibTrans2D1" presStyleIdx="2" presStyleCnt="3"/>
      <dgm:spPr/>
    </dgm:pt>
    <dgm:pt modelId="{595E6C64-E233-406F-ADC9-5AF0365BEDAE}" type="pres">
      <dgm:prSet presAssocID="{DA2C3175-F85C-4F9D-A54D-7A3708F2F5E6}" presName="connectorText" presStyleLbl="sibTrans2D1" presStyleIdx="2" presStyleCnt="3"/>
      <dgm:spPr/>
    </dgm:pt>
    <dgm:pt modelId="{50943441-4E0D-4275-9416-547D5A10143B}" type="pres">
      <dgm:prSet presAssocID="{C329D799-0A89-4B0B-B929-8B6082E34E69}" presName="node" presStyleLbl="node1" presStyleIdx="3" presStyleCnt="4">
        <dgm:presLayoutVars>
          <dgm:bulletEnabled val="1"/>
        </dgm:presLayoutVars>
      </dgm:prSet>
      <dgm:spPr/>
    </dgm:pt>
  </dgm:ptLst>
  <dgm:cxnLst>
    <dgm:cxn modelId="{508A4C08-63FE-40AC-B753-DD93D9AE73C3}" srcId="{39090DC2-EF8D-436B-8413-59ACDF2C1B27}" destId="{FC0828F2-4D75-49BD-8A79-A993193908DA}" srcOrd="1" destOrd="0" parTransId="{3C88B280-81FF-4F20-817D-4E9D37BB84A4}" sibTransId="{C2A43E4D-43AA-4047-8C9C-8A06362895AB}"/>
    <dgm:cxn modelId="{D2133009-542D-408C-9A5F-AFEF4E0F1318}" srcId="{39090DC2-EF8D-436B-8413-59ACDF2C1B27}" destId="{F7C54408-3A3E-46A7-BDC4-D46008C81AFB}" srcOrd="0" destOrd="0" parTransId="{9D0202BD-6066-45D2-949B-EEE72E26C679}" sibTransId="{0C871A50-CF7D-4825-9F20-492DC1665335}"/>
    <dgm:cxn modelId="{60E1B41A-A231-49A5-ADE5-55B0048EE138}" type="presOf" srcId="{F7C54408-3A3E-46A7-BDC4-D46008C81AFB}" destId="{C44A6F79-3629-4D45-9772-F9AB3CF00B83}" srcOrd="0" destOrd="0" presId="urn:microsoft.com/office/officeart/2005/8/layout/process1"/>
    <dgm:cxn modelId="{372D703C-0A61-46DC-979A-FF91480937DC}" type="presOf" srcId="{0C871A50-CF7D-4825-9F20-492DC1665335}" destId="{B346FE92-2A24-457A-9C4C-CE3A9E2E6060}" srcOrd="1" destOrd="0" presId="urn:microsoft.com/office/officeart/2005/8/layout/process1"/>
    <dgm:cxn modelId="{6227D741-3AF3-473E-B79C-DC3AE8E23E26}" type="presOf" srcId="{C329D799-0A89-4B0B-B929-8B6082E34E69}" destId="{50943441-4E0D-4275-9416-547D5A10143B}" srcOrd="0" destOrd="0" presId="urn:microsoft.com/office/officeart/2005/8/layout/process1"/>
    <dgm:cxn modelId="{3CC93F63-D177-4111-A55A-03AAB0CEFCCA}" type="presOf" srcId="{FC0828F2-4D75-49BD-8A79-A993193908DA}" destId="{34AD8E84-32CB-4491-A18A-5F71985769CF}" srcOrd="0" destOrd="0" presId="urn:microsoft.com/office/officeart/2005/8/layout/process1"/>
    <dgm:cxn modelId="{20E7AE65-ACA6-441A-A018-0CCE8B40297E}" type="presOf" srcId="{C2A43E4D-43AA-4047-8C9C-8A06362895AB}" destId="{DE610C36-C0EE-4CD1-9F49-8DBA4E45DC72}" srcOrd="1" destOrd="0" presId="urn:microsoft.com/office/officeart/2005/8/layout/process1"/>
    <dgm:cxn modelId="{190B264F-3913-4833-B984-476B7B01B831}" srcId="{39090DC2-EF8D-436B-8413-59ACDF2C1B27}" destId="{DF947244-2BA3-40F8-B8DF-3EAE3D7A23B9}" srcOrd="2" destOrd="0" parTransId="{F538EA65-57B8-409E-BD59-9303FA72F877}" sibTransId="{DA2C3175-F85C-4F9D-A54D-7A3708F2F5E6}"/>
    <dgm:cxn modelId="{D6782A52-A586-41EB-8C6E-704EE382D193}" type="presOf" srcId="{DA2C3175-F85C-4F9D-A54D-7A3708F2F5E6}" destId="{595E6C64-E233-406F-ADC9-5AF0365BEDAE}" srcOrd="1" destOrd="0" presId="urn:microsoft.com/office/officeart/2005/8/layout/process1"/>
    <dgm:cxn modelId="{916E957B-629C-4237-9BF8-A9FB18655968}" type="presOf" srcId="{0C871A50-CF7D-4825-9F20-492DC1665335}" destId="{9E0A1D91-ACC8-4C30-8B58-275A9D06D964}" srcOrd="0" destOrd="0" presId="urn:microsoft.com/office/officeart/2005/8/layout/process1"/>
    <dgm:cxn modelId="{E76E4989-B406-4A44-A844-3BCA9C4E03A6}" type="presOf" srcId="{C2A43E4D-43AA-4047-8C9C-8A06362895AB}" destId="{79279151-38E6-4551-B9CF-7E1A30E9BCB5}" srcOrd="0" destOrd="0" presId="urn:microsoft.com/office/officeart/2005/8/layout/process1"/>
    <dgm:cxn modelId="{B7782E96-E242-4F6A-B655-26ECFCE42CA3}" type="presOf" srcId="{39090DC2-EF8D-436B-8413-59ACDF2C1B27}" destId="{6D804DF8-F9A5-4903-A3E7-61504732034D}" srcOrd="0" destOrd="0" presId="urn:microsoft.com/office/officeart/2005/8/layout/process1"/>
    <dgm:cxn modelId="{2F32F9C8-A62F-4F74-84BB-011EEB8ED89C}" type="presOf" srcId="{DA2C3175-F85C-4F9D-A54D-7A3708F2F5E6}" destId="{6D814B1E-34FC-40FF-BCCF-8E25AEAE7310}" srcOrd="0" destOrd="0" presId="urn:microsoft.com/office/officeart/2005/8/layout/process1"/>
    <dgm:cxn modelId="{6FCFB3CE-A197-46AC-8B72-A9CD3C7BCEC4}" type="presOf" srcId="{DF947244-2BA3-40F8-B8DF-3EAE3D7A23B9}" destId="{1B73CD60-0C44-451E-B910-9A0B29E702D2}" srcOrd="0" destOrd="0" presId="urn:microsoft.com/office/officeart/2005/8/layout/process1"/>
    <dgm:cxn modelId="{EB8A04E8-BCA8-4515-B49D-6720C4026B45}" srcId="{39090DC2-EF8D-436B-8413-59ACDF2C1B27}" destId="{C329D799-0A89-4B0B-B929-8B6082E34E69}" srcOrd="3" destOrd="0" parTransId="{99C12D67-4BA2-4D00-ADB3-E65A92BB883F}" sibTransId="{00CF070B-B15A-435C-901A-B8C0C420961A}"/>
    <dgm:cxn modelId="{82D5DD3C-FEFC-4E04-87F5-60EB2057C39D}" type="presParOf" srcId="{6D804DF8-F9A5-4903-A3E7-61504732034D}" destId="{C44A6F79-3629-4D45-9772-F9AB3CF00B83}" srcOrd="0" destOrd="0" presId="urn:microsoft.com/office/officeart/2005/8/layout/process1"/>
    <dgm:cxn modelId="{D4F04025-5A39-4FBC-8A29-E4A2150A4A71}" type="presParOf" srcId="{6D804DF8-F9A5-4903-A3E7-61504732034D}" destId="{9E0A1D91-ACC8-4C30-8B58-275A9D06D964}" srcOrd="1" destOrd="0" presId="urn:microsoft.com/office/officeart/2005/8/layout/process1"/>
    <dgm:cxn modelId="{3282C2DE-DDC7-45A2-A2A6-B787AEDE82C0}" type="presParOf" srcId="{9E0A1D91-ACC8-4C30-8B58-275A9D06D964}" destId="{B346FE92-2A24-457A-9C4C-CE3A9E2E6060}" srcOrd="0" destOrd="0" presId="urn:microsoft.com/office/officeart/2005/8/layout/process1"/>
    <dgm:cxn modelId="{3DD705E9-A888-4980-8CB6-B58D59AD1E33}" type="presParOf" srcId="{6D804DF8-F9A5-4903-A3E7-61504732034D}" destId="{34AD8E84-32CB-4491-A18A-5F71985769CF}" srcOrd="2" destOrd="0" presId="urn:microsoft.com/office/officeart/2005/8/layout/process1"/>
    <dgm:cxn modelId="{9080954F-C196-4F7B-8204-2C23EA5C0A92}" type="presParOf" srcId="{6D804DF8-F9A5-4903-A3E7-61504732034D}" destId="{79279151-38E6-4551-B9CF-7E1A30E9BCB5}" srcOrd="3" destOrd="0" presId="urn:microsoft.com/office/officeart/2005/8/layout/process1"/>
    <dgm:cxn modelId="{191F732D-C26A-44E0-B425-B30217E82A08}" type="presParOf" srcId="{79279151-38E6-4551-B9CF-7E1A30E9BCB5}" destId="{DE610C36-C0EE-4CD1-9F49-8DBA4E45DC72}" srcOrd="0" destOrd="0" presId="urn:microsoft.com/office/officeart/2005/8/layout/process1"/>
    <dgm:cxn modelId="{02179BD3-DB9A-4B11-83B5-77DA00F5895A}" type="presParOf" srcId="{6D804DF8-F9A5-4903-A3E7-61504732034D}" destId="{1B73CD60-0C44-451E-B910-9A0B29E702D2}" srcOrd="4" destOrd="0" presId="urn:microsoft.com/office/officeart/2005/8/layout/process1"/>
    <dgm:cxn modelId="{26946E45-D46D-4968-8267-BFCE184E94B0}" type="presParOf" srcId="{6D804DF8-F9A5-4903-A3E7-61504732034D}" destId="{6D814B1E-34FC-40FF-BCCF-8E25AEAE7310}" srcOrd="5" destOrd="0" presId="urn:microsoft.com/office/officeart/2005/8/layout/process1"/>
    <dgm:cxn modelId="{22286CBB-0373-482D-8D16-C82514471A53}" type="presParOf" srcId="{6D814B1E-34FC-40FF-BCCF-8E25AEAE7310}" destId="{595E6C64-E233-406F-ADC9-5AF0365BEDAE}" srcOrd="0" destOrd="0" presId="urn:microsoft.com/office/officeart/2005/8/layout/process1"/>
    <dgm:cxn modelId="{160585BE-F1B2-4629-BF41-EC4F20BB0A7B}" type="presParOf" srcId="{6D804DF8-F9A5-4903-A3E7-61504732034D}" destId="{50943441-4E0D-4275-9416-547D5A10143B}" srcOrd="6" destOrd="0" presId="urn:microsoft.com/office/officeart/2005/8/layout/process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B6BB639-65A4-4782-B94D-65965AC6D76E}" type="doc">
      <dgm:prSet loTypeId="urn:microsoft.com/office/officeart/2005/8/layout/pList2" loCatId="list" qsTypeId="urn:microsoft.com/office/officeart/2005/8/quickstyle/simple1" qsCatId="simple" csTypeId="urn:microsoft.com/office/officeart/2005/8/colors/colorful5" csCatId="colorful" phldr="1"/>
      <dgm:spPr/>
      <dgm:t>
        <a:bodyPr/>
        <a:lstStyle/>
        <a:p>
          <a:endParaRPr lang="en-US"/>
        </a:p>
      </dgm:t>
    </dgm:pt>
    <dgm:pt modelId="{AA501DED-376B-4EE9-8DD5-D23D68DCC1F2}">
      <dgm:prSet phldrT="[Text]"/>
      <dgm:spPr>
        <a:noFill/>
      </dgm:spPr>
      <dgm:t>
        <a:bodyPr/>
        <a:lstStyle/>
        <a:p>
          <a:endParaRPr lang="en-US" dirty="0"/>
        </a:p>
      </dgm:t>
    </dgm:pt>
    <dgm:pt modelId="{01E1F14B-78D3-48EA-8935-74E917AB62B7}" type="parTrans" cxnId="{90AE8D89-3733-47CF-80DE-D8350BEC94AF}">
      <dgm:prSet/>
      <dgm:spPr/>
      <dgm:t>
        <a:bodyPr/>
        <a:lstStyle/>
        <a:p>
          <a:endParaRPr lang="en-US"/>
        </a:p>
      </dgm:t>
    </dgm:pt>
    <dgm:pt modelId="{B3087E18-71C0-43D0-A429-335D71BC005D}" type="sibTrans" cxnId="{90AE8D89-3733-47CF-80DE-D8350BEC94AF}">
      <dgm:prSet/>
      <dgm:spPr/>
      <dgm:t>
        <a:bodyPr/>
        <a:lstStyle/>
        <a:p>
          <a:endParaRPr lang="en-US"/>
        </a:p>
      </dgm:t>
    </dgm:pt>
    <dgm:pt modelId="{D29761B2-302B-494F-99AB-FE798852C84A}">
      <dgm:prSet phldrT="[Text]" custT="1"/>
      <dgm:spPr>
        <a:solidFill>
          <a:schemeClr val="accent4">
            <a:lumMod val="20000"/>
            <a:lumOff val="80000"/>
          </a:schemeClr>
        </a:solidFill>
      </dgm:spPr>
      <dgm:t>
        <a:bodyPr/>
        <a:lstStyle/>
        <a:p>
          <a:endParaRPr lang="en-US" sz="2400" dirty="0">
            <a:solidFill>
              <a:schemeClr val="tx1">
                <a:lumMod val="50000"/>
                <a:lumOff val="50000"/>
              </a:schemeClr>
            </a:solidFill>
            <a:latin typeface="Arial" panose="020B0604020202020204" pitchFamily="34" charset="0"/>
            <a:cs typeface="Arial" panose="020B0604020202020204" pitchFamily="34" charset="0"/>
          </a:endParaRPr>
        </a:p>
      </dgm:t>
    </dgm:pt>
    <dgm:pt modelId="{8EF1347D-0946-4E3F-982A-D0EEF2410DD6}" type="sibTrans" cxnId="{7FD79CAB-1499-496F-94ED-7A3514A641D4}">
      <dgm:prSet/>
      <dgm:spPr/>
      <dgm:t>
        <a:bodyPr/>
        <a:lstStyle/>
        <a:p>
          <a:endParaRPr lang="en-US"/>
        </a:p>
      </dgm:t>
    </dgm:pt>
    <dgm:pt modelId="{436DDE56-8E66-4D27-91F2-0DE3E540B9CA}" type="parTrans" cxnId="{7FD79CAB-1499-496F-94ED-7A3514A641D4}">
      <dgm:prSet/>
      <dgm:spPr/>
      <dgm:t>
        <a:bodyPr/>
        <a:lstStyle/>
        <a:p>
          <a:endParaRPr lang="en-US"/>
        </a:p>
      </dgm:t>
    </dgm:pt>
    <dgm:pt modelId="{BDBDED3D-5E42-4601-9122-3C9E930A1D84}">
      <dgm:prSet phldrT="[Text]"/>
      <dgm:spPr>
        <a:solidFill>
          <a:schemeClr val="accent5">
            <a:lumMod val="20000"/>
            <a:lumOff val="80000"/>
          </a:schemeClr>
        </a:solidFill>
      </dgm:spPr>
      <dgm:t>
        <a:bodyPr/>
        <a:lstStyle/>
        <a:p>
          <a:endParaRPr lang="en-US" dirty="0"/>
        </a:p>
      </dgm:t>
    </dgm:pt>
    <dgm:pt modelId="{4631FDAA-B2DD-4770-9513-B1A707B23250}" type="sibTrans" cxnId="{8BFADB1D-334D-476C-AA33-1505D465C7EA}">
      <dgm:prSet/>
      <dgm:spPr/>
      <dgm:t>
        <a:bodyPr/>
        <a:lstStyle/>
        <a:p>
          <a:endParaRPr lang="en-US"/>
        </a:p>
      </dgm:t>
    </dgm:pt>
    <dgm:pt modelId="{E85D65E0-92F3-4DDA-94DF-EC63D35C0C92}" type="parTrans" cxnId="{8BFADB1D-334D-476C-AA33-1505D465C7EA}">
      <dgm:prSet/>
      <dgm:spPr/>
      <dgm:t>
        <a:bodyPr/>
        <a:lstStyle/>
        <a:p>
          <a:endParaRPr lang="en-US"/>
        </a:p>
      </dgm:t>
    </dgm:pt>
    <dgm:pt modelId="{D4E45796-36B5-4FED-9CFD-AAC7426B6521}" type="pres">
      <dgm:prSet presAssocID="{7B6BB639-65A4-4782-B94D-65965AC6D76E}" presName="Name0" presStyleCnt="0">
        <dgm:presLayoutVars>
          <dgm:dir/>
          <dgm:resizeHandles val="exact"/>
        </dgm:presLayoutVars>
      </dgm:prSet>
      <dgm:spPr/>
    </dgm:pt>
    <dgm:pt modelId="{6F046BDC-3096-459A-A94C-643467DF03A8}" type="pres">
      <dgm:prSet presAssocID="{7B6BB639-65A4-4782-B94D-65965AC6D76E}" presName="bkgdShp" presStyleLbl="alignAccFollowNode1" presStyleIdx="0" presStyleCnt="1"/>
      <dgm:spPr>
        <a:noFill/>
        <a:ln>
          <a:noFill/>
        </a:ln>
      </dgm:spPr>
    </dgm:pt>
    <dgm:pt modelId="{C90009F4-61F9-400A-9D0E-F02DF612DAE0}" type="pres">
      <dgm:prSet presAssocID="{7B6BB639-65A4-4782-B94D-65965AC6D76E}" presName="linComp" presStyleCnt="0"/>
      <dgm:spPr/>
    </dgm:pt>
    <dgm:pt modelId="{7FFCE478-A95D-4339-8CDD-A53B51AB39DF}" type="pres">
      <dgm:prSet presAssocID="{BDBDED3D-5E42-4601-9122-3C9E930A1D84}" presName="compNode" presStyleCnt="0"/>
      <dgm:spPr/>
    </dgm:pt>
    <dgm:pt modelId="{CA9B60E0-BE57-45C6-85A9-82543BB20473}" type="pres">
      <dgm:prSet presAssocID="{BDBDED3D-5E42-4601-9122-3C9E930A1D84}" presName="node" presStyleLbl="node1" presStyleIdx="0" presStyleCnt="3">
        <dgm:presLayoutVars>
          <dgm:bulletEnabled val="1"/>
        </dgm:presLayoutVars>
      </dgm:prSet>
      <dgm:spPr/>
    </dgm:pt>
    <dgm:pt modelId="{47021AAE-1774-48DA-B4D0-78FFEECE08E7}" type="pres">
      <dgm:prSet presAssocID="{BDBDED3D-5E42-4601-9122-3C9E930A1D84}" presName="invisiNode" presStyleLbl="node1" presStyleIdx="0" presStyleCnt="3"/>
      <dgm:spPr/>
    </dgm:pt>
    <dgm:pt modelId="{D6FF9903-0E16-412A-9157-12ACEDFB5C4B}" type="pres">
      <dgm:prSet presAssocID="{BDBDED3D-5E42-4601-9122-3C9E930A1D84}" presName="imagNode" presStyleLbl="fgImgPlace1" presStyleIdx="0" presStyleCnt="3" custLinFactNeighborY="11856"/>
      <dgm:spPr>
        <a:blipFill>
          <a:blip xmlns:r="http://schemas.openxmlformats.org/officeDocument/2006/relationships" r:embed="rId1">
            <a:alphaModFix amt="20000"/>
            <a:extLst>
              <a:ext uri="{28A0092B-C50C-407E-A947-70E740481C1C}">
                <a14:useLocalDpi xmlns:a14="http://schemas.microsoft.com/office/drawing/2010/main" val="0"/>
              </a:ext>
            </a:extLst>
          </a:blip>
          <a:srcRect/>
          <a:stretch>
            <a:fillRect l="-6000" r="-6000"/>
          </a:stretch>
        </a:blipFill>
      </dgm:spPr>
    </dgm:pt>
    <dgm:pt modelId="{77AE52A6-7FCE-4D2B-BA8E-5AB43A8FB00F}" type="pres">
      <dgm:prSet presAssocID="{4631FDAA-B2DD-4770-9513-B1A707B23250}" presName="sibTrans" presStyleLbl="sibTrans2D1" presStyleIdx="0" presStyleCnt="0"/>
      <dgm:spPr/>
    </dgm:pt>
    <dgm:pt modelId="{BC5F2906-4871-4C77-981F-D387AB917AE7}" type="pres">
      <dgm:prSet presAssocID="{D29761B2-302B-494F-99AB-FE798852C84A}" presName="compNode" presStyleCnt="0"/>
      <dgm:spPr/>
    </dgm:pt>
    <dgm:pt modelId="{1C8F823F-2C7E-4026-B7D5-C4201981034A}" type="pres">
      <dgm:prSet presAssocID="{D29761B2-302B-494F-99AB-FE798852C84A}" presName="node" presStyleLbl="node1" presStyleIdx="1" presStyleCnt="3">
        <dgm:presLayoutVars>
          <dgm:bulletEnabled val="1"/>
        </dgm:presLayoutVars>
      </dgm:prSet>
      <dgm:spPr/>
    </dgm:pt>
    <dgm:pt modelId="{115A6AEB-8702-4EC1-A9AF-5516B5779D43}" type="pres">
      <dgm:prSet presAssocID="{D29761B2-302B-494F-99AB-FE798852C84A}" presName="invisiNode" presStyleLbl="node1" presStyleIdx="1" presStyleCnt="3"/>
      <dgm:spPr/>
    </dgm:pt>
    <dgm:pt modelId="{189218E9-07ED-44BF-A277-BE8333BB4D6B}" type="pres">
      <dgm:prSet presAssocID="{D29761B2-302B-494F-99AB-FE798852C84A}" presName="imagNode" presStyleLbl="fgImgPlace1" presStyleIdx="1" presStyleCnt="3" custScaleX="96988" custScaleY="91039" custLinFactNeighborX="-85" custLinFactNeighborY="17073"/>
      <dgm:spPr>
        <a:blipFill>
          <a:blip xmlns:r="http://schemas.openxmlformats.org/officeDocument/2006/relationships" r:embed="rId2">
            <a:alphaModFix amt="35000"/>
            <a:extLst>
              <a:ext uri="{28A0092B-C50C-407E-A947-70E740481C1C}">
                <a14:useLocalDpi xmlns:a14="http://schemas.microsoft.com/office/drawing/2010/main" val="0"/>
              </a:ext>
            </a:extLst>
          </a:blip>
          <a:srcRect/>
          <a:stretch>
            <a:fillRect l="-13000" r="-13000"/>
          </a:stretch>
        </a:blipFill>
      </dgm:spPr>
    </dgm:pt>
    <dgm:pt modelId="{9C555DFA-8339-4281-AA2B-6EE2511B87C5}" type="pres">
      <dgm:prSet presAssocID="{8EF1347D-0946-4E3F-982A-D0EEF2410DD6}" presName="sibTrans" presStyleLbl="sibTrans2D1" presStyleIdx="0" presStyleCnt="0"/>
      <dgm:spPr/>
    </dgm:pt>
    <dgm:pt modelId="{0D7BFD9B-A045-42F6-B139-F4F4FD1E9BC0}" type="pres">
      <dgm:prSet presAssocID="{AA501DED-376B-4EE9-8DD5-D23D68DCC1F2}" presName="compNode" presStyleCnt="0"/>
      <dgm:spPr/>
    </dgm:pt>
    <dgm:pt modelId="{D836C777-22FC-4BAC-8275-128D8054F252}" type="pres">
      <dgm:prSet presAssocID="{AA501DED-376B-4EE9-8DD5-D23D68DCC1F2}" presName="node" presStyleLbl="node1" presStyleIdx="2" presStyleCnt="3">
        <dgm:presLayoutVars>
          <dgm:bulletEnabled val="1"/>
        </dgm:presLayoutVars>
      </dgm:prSet>
      <dgm:spPr/>
    </dgm:pt>
    <dgm:pt modelId="{43304842-1459-42C6-972F-13B8CF4D7679}" type="pres">
      <dgm:prSet presAssocID="{AA501DED-376B-4EE9-8DD5-D23D68DCC1F2}" presName="invisiNode" presStyleLbl="node1" presStyleIdx="2" presStyleCnt="3"/>
      <dgm:spPr/>
    </dgm:pt>
    <dgm:pt modelId="{86BF688D-79EB-4F5E-8FC3-E00A4F634708}" type="pres">
      <dgm:prSet presAssocID="{AA501DED-376B-4EE9-8DD5-D23D68DCC1F2}" presName="imagNode" presStyleLbl="fgImgPlace1" presStyleIdx="2" presStyleCnt="3" custScaleX="95140" custScaleY="91432" custLinFactNeighborX="-289" custLinFactNeighborY="17854"/>
      <dgm:spPr>
        <a:blipFill>
          <a:blip xmlns:r="http://schemas.openxmlformats.org/officeDocument/2006/relationships" r:embed="rId3">
            <a:alphaModFix amt="35000"/>
            <a:extLst>
              <a:ext uri="{28A0092B-C50C-407E-A947-70E740481C1C}">
                <a14:useLocalDpi xmlns:a14="http://schemas.microsoft.com/office/drawing/2010/main" val="0"/>
              </a:ext>
            </a:extLst>
          </a:blip>
          <a:srcRect/>
          <a:stretch>
            <a:fillRect l="-18000" r="-18000"/>
          </a:stretch>
        </a:blipFill>
      </dgm:spPr>
    </dgm:pt>
  </dgm:ptLst>
  <dgm:cxnLst>
    <dgm:cxn modelId="{4D88020C-1AC5-4554-A03B-D88DE6BA7177}" type="presOf" srcId="{AA501DED-376B-4EE9-8DD5-D23D68DCC1F2}" destId="{D836C777-22FC-4BAC-8275-128D8054F252}" srcOrd="0" destOrd="0" presId="urn:microsoft.com/office/officeart/2005/8/layout/pList2"/>
    <dgm:cxn modelId="{8BFADB1D-334D-476C-AA33-1505D465C7EA}" srcId="{7B6BB639-65A4-4782-B94D-65965AC6D76E}" destId="{BDBDED3D-5E42-4601-9122-3C9E930A1D84}" srcOrd="0" destOrd="0" parTransId="{E85D65E0-92F3-4DDA-94DF-EC63D35C0C92}" sibTransId="{4631FDAA-B2DD-4770-9513-B1A707B23250}"/>
    <dgm:cxn modelId="{B86BA12B-FBC1-4471-9390-ED1D7F2217F3}" type="presOf" srcId="{D29761B2-302B-494F-99AB-FE798852C84A}" destId="{1C8F823F-2C7E-4026-B7D5-C4201981034A}" srcOrd="0" destOrd="0" presId="urn:microsoft.com/office/officeart/2005/8/layout/pList2"/>
    <dgm:cxn modelId="{CF13685E-3BC0-45D0-8B82-A787E62FD8A1}" type="presOf" srcId="{7B6BB639-65A4-4782-B94D-65965AC6D76E}" destId="{D4E45796-36B5-4FED-9CFD-AAC7426B6521}" srcOrd="0" destOrd="0" presId="urn:microsoft.com/office/officeart/2005/8/layout/pList2"/>
    <dgm:cxn modelId="{C7FA9E7D-9FD7-4961-8A91-052BFC18A7C8}" type="presOf" srcId="{BDBDED3D-5E42-4601-9122-3C9E930A1D84}" destId="{CA9B60E0-BE57-45C6-85A9-82543BB20473}" srcOrd="0" destOrd="0" presId="urn:microsoft.com/office/officeart/2005/8/layout/pList2"/>
    <dgm:cxn modelId="{90AE8D89-3733-47CF-80DE-D8350BEC94AF}" srcId="{7B6BB639-65A4-4782-B94D-65965AC6D76E}" destId="{AA501DED-376B-4EE9-8DD5-D23D68DCC1F2}" srcOrd="2" destOrd="0" parTransId="{01E1F14B-78D3-48EA-8935-74E917AB62B7}" sibTransId="{B3087E18-71C0-43D0-A429-335D71BC005D}"/>
    <dgm:cxn modelId="{7FD79CAB-1499-496F-94ED-7A3514A641D4}" srcId="{7B6BB639-65A4-4782-B94D-65965AC6D76E}" destId="{D29761B2-302B-494F-99AB-FE798852C84A}" srcOrd="1" destOrd="0" parTransId="{436DDE56-8E66-4D27-91F2-0DE3E540B9CA}" sibTransId="{8EF1347D-0946-4E3F-982A-D0EEF2410DD6}"/>
    <dgm:cxn modelId="{352379D0-5C9C-4659-B642-798A6DCAFDF6}" type="presOf" srcId="{4631FDAA-B2DD-4770-9513-B1A707B23250}" destId="{77AE52A6-7FCE-4D2B-BA8E-5AB43A8FB00F}" srcOrd="0" destOrd="0" presId="urn:microsoft.com/office/officeart/2005/8/layout/pList2"/>
    <dgm:cxn modelId="{E7AF42DB-452D-49AF-8248-13289BEFC57E}" type="presOf" srcId="{8EF1347D-0946-4E3F-982A-D0EEF2410DD6}" destId="{9C555DFA-8339-4281-AA2B-6EE2511B87C5}" srcOrd="0" destOrd="0" presId="urn:microsoft.com/office/officeart/2005/8/layout/pList2"/>
    <dgm:cxn modelId="{1B8E1691-B9F2-42A9-967F-55B317B8DB01}" type="presParOf" srcId="{D4E45796-36B5-4FED-9CFD-AAC7426B6521}" destId="{6F046BDC-3096-459A-A94C-643467DF03A8}" srcOrd="0" destOrd="0" presId="urn:microsoft.com/office/officeart/2005/8/layout/pList2"/>
    <dgm:cxn modelId="{6EDD80CD-422C-45B9-85BB-89F5865A206E}" type="presParOf" srcId="{D4E45796-36B5-4FED-9CFD-AAC7426B6521}" destId="{C90009F4-61F9-400A-9D0E-F02DF612DAE0}" srcOrd="1" destOrd="0" presId="urn:microsoft.com/office/officeart/2005/8/layout/pList2"/>
    <dgm:cxn modelId="{187B15C0-EC6B-49CE-8E2E-1A0ED9451895}" type="presParOf" srcId="{C90009F4-61F9-400A-9D0E-F02DF612DAE0}" destId="{7FFCE478-A95D-4339-8CDD-A53B51AB39DF}" srcOrd="0" destOrd="0" presId="urn:microsoft.com/office/officeart/2005/8/layout/pList2"/>
    <dgm:cxn modelId="{20340F6A-B4A7-460F-9CFA-15CBDCF0BC73}" type="presParOf" srcId="{7FFCE478-A95D-4339-8CDD-A53B51AB39DF}" destId="{CA9B60E0-BE57-45C6-85A9-82543BB20473}" srcOrd="0" destOrd="0" presId="urn:microsoft.com/office/officeart/2005/8/layout/pList2"/>
    <dgm:cxn modelId="{2A116C44-FCF0-45BE-952E-DE8A4B76E110}" type="presParOf" srcId="{7FFCE478-A95D-4339-8CDD-A53B51AB39DF}" destId="{47021AAE-1774-48DA-B4D0-78FFEECE08E7}" srcOrd="1" destOrd="0" presId="urn:microsoft.com/office/officeart/2005/8/layout/pList2"/>
    <dgm:cxn modelId="{C91A1FF8-B32C-495A-BB0C-52BD53BE7A34}" type="presParOf" srcId="{7FFCE478-A95D-4339-8CDD-A53B51AB39DF}" destId="{D6FF9903-0E16-412A-9157-12ACEDFB5C4B}" srcOrd="2" destOrd="0" presId="urn:microsoft.com/office/officeart/2005/8/layout/pList2"/>
    <dgm:cxn modelId="{635ABA21-5F8E-416B-8726-47FC2BED3D90}" type="presParOf" srcId="{C90009F4-61F9-400A-9D0E-F02DF612DAE0}" destId="{77AE52A6-7FCE-4D2B-BA8E-5AB43A8FB00F}" srcOrd="1" destOrd="0" presId="urn:microsoft.com/office/officeart/2005/8/layout/pList2"/>
    <dgm:cxn modelId="{8C80E91B-E195-4EDD-9176-42855C600F53}" type="presParOf" srcId="{C90009F4-61F9-400A-9D0E-F02DF612DAE0}" destId="{BC5F2906-4871-4C77-981F-D387AB917AE7}" srcOrd="2" destOrd="0" presId="urn:microsoft.com/office/officeart/2005/8/layout/pList2"/>
    <dgm:cxn modelId="{9C8307EC-A7E7-4C0C-AA67-002AA6F9A855}" type="presParOf" srcId="{BC5F2906-4871-4C77-981F-D387AB917AE7}" destId="{1C8F823F-2C7E-4026-B7D5-C4201981034A}" srcOrd="0" destOrd="0" presId="urn:microsoft.com/office/officeart/2005/8/layout/pList2"/>
    <dgm:cxn modelId="{151382D7-AAFC-43A0-8A9D-172F319E1F96}" type="presParOf" srcId="{BC5F2906-4871-4C77-981F-D387AB917AE7}" destId="{115A6AEB-8702-4EC1-A9AF-5516B5779D43}" srcOrd="1" destOrd="0" presId="urn:microsoft.com/office/officeart/2005/8/layout/pList2"/>
    <dgm:cxn modelId="{FF0642A2-ADA7-4E1F-9E39-EE4ADD559845}" type="presParOf" srcId="{BC5F2906-4871-4C77-981F-D387AB917AE7}" destId="{189218E9-07ED-44BF-A277-BE8333BB4D6B}" srcOrd="2" destOrd="0" presId="urn:microsoft.com/office/officeart/2005/8/layout/pList2"/>
    <dgm:cxn modelId="{1CEB3229-E108-4E60-9DB6-114CDFE5604A}" type="presParOf" srcId="{C90009F4-61F9-400A-9D0E-F02DF612DAE0}" destId="{9C555DFA-8339-4281-AA2B-6EE2511B87C5}" srcOrd="3" destOrd="0" presId="urn:microsoft.com/office/officeart/2005/8/layout/pList2"/>
    <dgm:cxn modelId="{2B2D6749-89FD-46E4-8532-56AB0B7A6A78}" type="presParOf" srcId="{C90009F4-61F9-400A-9D0E-F02DF612DAE0}" destId="{0D7BFD9B-A045-42F6-B139-F4F4FD1E9BC0}" srcOrd="4" destOrd="0" presId="urn:microsoft.com/office/officeart/2005/8/layout/pList2"/>
    <dgm:cxn modelId="{CE4DB646-EA51-49F2-990D-9AD8F30E33F0}" type="presParOf" srcId="{0D7BFD9B-A045-42F6-B139-F4F4FD1E9BC0}" destId="{D836C777-22FC-4BAC-8275-128D8054F252}" srcOrd="0" destOrd="0" presId="urn:microsoft.com/office/officeart/2005/8/layout/pList2"/>
    <dgm:cxn modelId="{D39F41CC-ECAC-40A5-8F5F-9BF965621BC0}" type="presParOf" srcId="{0D7BFD9B-A045-42F6-B139-F4F4FD1E9BC0}" destId="{43304842-1459-42C6-972F-13B8CF4D7679}" srcOrd="1" destOrd="0" presId="urn:microsoft.com/office/officeart/2005/8/layout/pList2"/>
    <dgm:cxn modelId="{74407238-E035-4079-AFDD-EBF08C25F757}" type="presParOf" srcId="{0D7BFD9B-A045-42F6-B139-F4F4FD1E9BC0}" destId="{86BF688D-79EB-4F5E-8FC3-E00A4F634708}" srcOrd="2" destOrd="0" presId="urn:microsoft.com/office/officeart/2005/8/layout/p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8D8AC91-A18C-4A01-A049-63C843351724}"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endParaRPr lang="en-US"/>
        </a:p>
      </dgm:t>
    </dgm:pt>
    <dgm:pt modelId="{F4E051A2-EAEF-47A8-9595-68A72B2FA50D}">
      <dgm:prSet phldrT="[Text]" custT="1"/>
      <dgm:spPr/>
      <dgm:t>
        <a:bodyPr/>
        <a:lstStyle/>
        <a:p>
          <a:r>
            <a:rPr lang="en-US" sz="2000" dirty="0">
              <a:latin typeface="Arial" panose="020B0604020202020204" pitchFamily="34" charset="0"/>
              <a:cs typeface="Arial" panose="020B0604020202020204" pitchFamily="34" charset="0"/>
            </a:rPr>
            <a:t>L</a:t>
          </a:r>
          <a:r>
            <a:rPr lang="en-US" altLang="zh-CN" sz="2000" dirty="0">
              <a:latin typeface="Arial" panose="020B0604020202020204" pitchFamily="34" charset="0"/>
              <a:cs typeface="Arial" panose="020B0604020202020204" pitchFamily="34" charset="0"/>
            </a:rPr>
            <a:t>oading Trimming</a:t>
          </a:r>
          <a:endParaRPr lang="en-US" sz="2000" dirty="0">
            <a:latin typeface="Arial" panose="020B0604020202020204" pitchFamily="34" charset="0"/>
            <a:cs typeface="Arial" panose="020B0604020202020204" pitchFamily="34" charset="0"/>
          </a:endParaRPr>
        </a:p>
      </dgm:t>
    </dgm:pt>
    <dgm:pt modelId="{C6E69A4C-72EE-418E-873E-D4EDAF67FC09}" type="parTrans" cxnId="{3CF667AA-78F2-43E4-ABE6-8C2FC44C58DF}">
      <dgm:prSet/>
      <dgm:spPr/>
      <dgm:t>
        <a:bodyPr/>
        <a:lstStyle/>
        <a:p>
          <a:endParaRPr lang="en-US"/>
        </a:p>
      </dgm:t>
    </dgm:pt>
    <dgm:pt modelId="{95922070-285F-4785-9614-D98CE799545D}" type="sibTrans" cxnId="{3CF667AA-78F2-43E4-ABE6-8C2FC44C58DF}">
      <dgm:prSet/>
      <dgm:spPr/>
      <dgm:t>
        <a:bodyPr/>
        <a:lstStyle/>
        <a:p>
          <a:endParaRPr lang="en-US"/>
        </a:p>
      </dgm:t>
    </dgm:pt>
    <dgm:pt modelId="{DDE2175D-31AD-48AC-8FF7-A2973D81D64A}">
      <dgm:prSet phldrT="[Text]" custT="1"/>
      <dgm:spPr>
        <a:ln>
          <a:noFill/>
        </a:ln>
      </dgm:spPr>
      <dgm:t>
        <a:bodyPr/>
        <a:lstStyle/>
        <a:p>
          <a:pPr>
            <a:buFontTx/>
            <a:buNone/>
          </a:pPr>
          <a:r>
            <a:rPr lang="en-US" sz="2000" b="1" dirty="0">
              <a:solidFill>
                <a:srgbClr val="FF0066"/>
              </a:solidFill>
              <a:latin typeface="Arial" panose="020B0604020202020204" pitchFamily="34" charset="0"/>
              <a:cs typeface="Arial" panose="020B0604020202020204" pitchFamily="34" charset="0"/>
              <a:sym typeface="Wingdings" panose="05000000000000000000" pitchFamily="2" charset="2"/>
            </a:rPr>
            <a:t>Step 1:  </a:t>
          </a:r>
          <a:r>
            <a:rPr lang="en-US" sz="2000" b="0" dirty="0">
              <a:latin typeface="Arial" panose="020B0604020202020204" pitchFamily="34" charset="0"/>
              <a:cs typeface="Arial" panose="020B0604020202020204" pitchFamily="34" charset="0"/>
              <a:sym typeface="Wingdings" panose="05000000000000000000" pitchFamily="2" charset="2"/>
            </a:rPr>
            <a:t>Loading wav files through </a:t>
          </a:r>
          <a:r>
            <a:rPr lang="en-US" sz="2000" b="0" dirty="0" err="1">
              <a:latin typeface="Arial" panose="020B0604020202020204" pitchFamily="34" charset="0"/>
              <a:cs typeface="Arial" panose="020B0604020202020204" pitchFamily="34" charset="0"/>
              <a:sym typeface="Wingdings" panose="05000000000000000000" pitchFamily="2" charset="2"/>
            </a:rPr>
            <a:t>librosa</a:t>
          </a:r>
          <a:r>
            <a:rPr lang="en-US" sz="2000" b="0" dirty="0">
              <a:latin typeface="Arial" panose="020B0604020202020204" pitchFamily="34" charset="0"/>
              <a:cs typeface="Arial" panose="020B0604020202020204" pitchFamily="34" charset="0"/>
              <a:sym typeface="Wingdings" panose="05000000000000000000" pitchFamily="2" charset="2"/>
            </a:rPr>
            <a:t> </a:t>
          </a:r>
          <a:endParaRPr lang="en-US" sz="2000" b="0" dirty="0">
            <a:latin typeface="Arial" panose="020B0604020202020204" pitchFamily="34" charset="0"/>
            <a:cs typeface="Arial" panose="020B0604020202020204" pitchFamily="34" charset="0"/>
          </a:endParaRPr>
        </a:p>
      </dgm:t>
    </dgm:pt>
    <dgm:pt modelId="{3B5FD303-6557-4FA7-B03D-CB06B6EA0F41}" type="parTrans" cxnId="{6F2C4A29-C6D5-423D-B66D-D91137E81721}">
      <dgm:prSet/>
      <dgm:spPr/>
      <dgm:t>
        <a:bodyPr/>
        <a:lstStyle/>
        <a:p>
          <a:endParaRPr lang="en-US"/>
        </a:p>
      </dgm:t>
    </dgm:pt>
    <dgm:pt modelId="{65C7E2D6-DBC5-4179-ABEA-08EBBAAF6C24}" type="sibTrans" cxnId="{6F2C4A29-C6D5-423D-B66D-D91137E81721}">
      <dgm:prSet/>
      <dgm:spPr/>
      <dgm:t>
        <a:bodyPr/>
        <a:lstStyle/>
        <a:p>
          <a:endParaRPr lang="en-US"/>
        </a:p>
      </dgm:t>
    </dgm:pt>
    <dgm:pt modelId="{704A2506-249D-476F-9619-663DD79CA3AD}">
      <dgm:prSet phldrT="[Text]" custT="1"/>
      <dgm:spPr/>
      <dgm:t>
        <a:bodyPr/>
        <a:lstStyle/>
        <a:p>
          <a:r>
            <a:rPr lang="en-US" sz="2000" dirty="0">
              <a:latin typeface="Arial" panose="020B0604020202020204" pitchFamily="34" charset="0"/>
              <a:cs typeface="Arial" panose="020B0604020202020204" pitchFamily="34" charset="0"/>
            </a:rPr>
            <a:t>Extraction</a:t>
          </a:r>
        </a:p>
      </dgm:t>
    </dgm:pt>
    <dgm:pt modelId="{A729BC31-87C3-4D8D-A40D-F01715AB6FB5}" type="parTrans" cxnId="{A6CE4F06-5C42-41C0-AC47-079297A02EC2}">
      <dgm:prSet/>
      <dgm:spPr/>
      <dgm:t>
        <a:bodyPr/>
        <a:lstStyle/>
        <a:p>
          <a:endParaRPr lang="en-US"/>
        </a:p>
      </dgm:t>
    </dgm:pt>
    <dgm:pt modelId="{7DE84C17-17FB-45B3-BF95-B10BBADD6023}" type="sibTrans" cxnId="{A6CE4F06-5C42-41C0-AC47-079297A02EC2}">
      <dgm:prSet/>
      <dgm:spPr/>
      <dgm:t>
        <a:bodyPr/>
        <a:lstStyle/>
        <a:p>
          <a:endParaRPr lang="en-US"/>
        </a:p>
      </dgm:t>
    </dgm:pt>
    <dgm:pt modelId="{19558868-EB3C-4E3B-B74A-D96AA04D00E4}">
      <dgm:prSet phldrT="[Text]" custT="1"/>
      <dgm:spPr>
        <a:ln>
          <a:noFill/>
        </a:ln>
      </dgm:spPr>
      <dgm:t>
        <a:bodyPr/>
        <a:lstStyle/>
        <a:p>
          <a:pPr>
            <a:buFontTx/>
            <a:buNone/>
          </a:pPr>
          <a:r>
            <a:rPr lang="en-US" sz="2000" b="1" dirty="0">
              <a:solidFill>
                <a:srgbClr val="FF0066"/>
              </a:solidFill>
              <a:latin typeface="Arial" panose="020B0604020202020204" pitchFamily="34" charset="0"/>
              <a:cs typeface="Arial" panose="020B0604020202020204" pitchFamily="34" charset="0"/>
              <a:sym typeface="Wingdings" panose="05000000000000000000" pitchFamily="2" charset="2"/>
            </a:rPr>
            <a:t>Step 3:  </a:t>
          </a:r>
          <a:r>
            <a:rPr lang="en-US" sz="2000" b="0" dirty="0">
              <a:latin typeface="Arial" panose="020B0604020202020204" pitchFamily="34" charset="0"/>
              <a:cs typeface="Arial" panose="020B0604020202020204" pitchFamily="34" charset="0"/>
              <a:sym typeface="Wingdings" panose="05000000000000000000" pitchFamily="2" charset="2"/>
            </a:rPr>
            <a:t>Extracting features using Kaldi-toolkit</a:t>
          </a:r>
          <a:endParaRPr lang="en-US" sz="2000" b="0" dirty="0">
            <a:latin typeface="Arial" panose="020B0604020202020204" pitchFamily="34" charset="0"/>
            <a:cs typeface="Arial" panose="020B0604020202020204" pitchFamily="34" charset="0"/>
          </a:endParaRPr>
        </a:p>
      </dgm:t>
    </dgm:pt>
    <dgm:pt modelId="{84712D5D-F8C5-41C0-9B18-4D3DFC4EF603}" type="parTrans" cxnId="{14148A69-4525-4A6A-B67C-B4CF4AA41405}">
      <dgm:prSet/>
      <dgm:spPr/>
      <dgm:t>
        <a:bodyPr/>
        <a:lstStyle/>
        <a:p>
          <a:endParaRPr lang="en-US"/>
        </a:p>
      </dgm:t>
    </dgm:pt>
    <dgm:pt modelId="{4214AA36-246C-4BE1-B0FE-6DEDF979459E}" type="sibTrans" cxnId="{14148A69-4525-4A6A-B67C-B4CF4AA41405}">
      <dgm:prSet/>
      <dgm:spPr/>
      <dgm:t>
        <a:bodyPr/>
        <a:lstStyle/>
        <a:p>
          <a:endParaRPr lang="en-US"/>
        </a:p>
      </dgm:t>
    </dgm:pt>
    <dgm:pt modelId="{D10F41B9-AD0A-43C3-AE1D-73588D2BEBD3}">
      <dgm:prSet phldrT="[Text]" custT="1"/>
      <dgm:spPr/>
      <dgm:t>
        <a:bodyPr/>
        <a:lstStyle/>
        <a:p>
          <a:r>
            <a:rPr lang="en-US" sz="2000" dirty="0">
              <a:latin typeface="Arial" panose="020B0604020202020204" pitchFamily="34" charset="0"/>
              <a:cs typeface="Arial" panose="020B0604020202020204" pitchFamily="34" charset="0"/>
            </a:rPr>
            <a:t>Fitting  Prediction</a:t>
          </a:r>
        </a:p>
      </dgm:t>
    </dgm:pt>
    <dgm:pt modelId="{55F23413-96EC-4F86-8450-C1DCA3A2E12C}" type="parTrans" cxnId="{709B37B9-39D0-43BE-BFEA-3B082767C60F}">
      <dgm:prSet/>
      <dgm:spPr/>
      <dgm:t>
        <a:bodyPr/>
        <a:lstStyle/>
        <a:p>
          <a:endParaRPr lang="en-US"/>
        </a:p>
      </dgm:t>
    </dgm:pt>
    <dgm:pt modelId="{1EC35C84-E041-4784-B851-B0AAFC0B836A}" type="sibTrans" cxnId="{709B37B9-39D0-43BE-BFEA-3B082767C60F}">
      <dgm:prSet/>
      <dgm:spPr/>
      <dgm:t>
        <a:bodyPr/>
        <a:lstStyle/>
        <a:p>
          <a:endParaRPr lang="en-US"/>
        </a:p>
      </dgm:t>
    </dgm:pt>
    <dgm:pt modelId="{1BCD5A42-465A-4290-94F6-336661CC9B49}">
      <dgm:prSet phldrT="[Text]" custT="1"/>
      <dgm:spPr>
        <a:ln>
          <a:noFill/>
        </a:ln>
      </dgm:spPr>
      <dgm:t>
        <a:bodyPr/>
        <a:lstStyle/>
        <a:p>
          <a:pPr>
            <a:buFontTx/>
            <a:buNone/>
          </a:pPr>
          <a:r>
            <a:rPr lang="en-US" sz="2000" b="1" dirty="0">
              <a:solidFill>
                <a:srgbClr val="FF0066"/>
              </a:solidFill>
              <a:latin typeface="Arial" panose="020B0604020202020204" pitchFamily="34" charset="0"/>
              <a:cs typeface="Arial" panose="020B0604020202020204" pitchFamily="34" charset="0"/>
              <a:sym typeface="Wingdings" panose="05000000000000000000" pitchFamily="2" charset="2"/>
            </a:rPr>
            <a:t>Step 5: </a:t>
          </a:r>
          <a:r>
            <a:rPr lang="en-US" sz="2000" b="0" dirty="0">
              <a:latin typeface="Arial" panose="020B0604020202020204" pitchFamily="34" charset="0"/>
              <a:cs typeface="Arial" panose="020B0604020202020204" pitchFamily="34" charset="0"/>
              <a:sym typeface="Wingdings" panose="05000000000000000000" pitchFamily="2" charset="2"/>
            </a:rPr>
            <a:t>Fitting train data Convolutional/Bidirectional LSTM</a:t>
          </a:r>
          <a:endParaRPr lang="en-US" sz="2000" b="0" dirty="0">
            <a:latin typeface="Arial" panose="020B0604020202020204" pitchFamily="34" charset="0"/>
            <a:cs typeface="Arial" panose="020B0604020202020204" pitchFamily="34" charset="0"/>
          </a:endParaRPr>
        </a:p>
      </dgm:t>
    </dgm:pt>
    <dgm:pt modelId="{F1745449-8424-4BA8-9710-3CBB33971CB3}" type="parTrans" cxnId="{49938F87-9A15-4BDC-BFEB-1F247465AD20}">
      <dgm:prSet/>
      <dgm:spPr/>
      <dgm:t>
        <a:bodyPr/>
        <a:lstStyle/>
        <a:p>
          <a:endParaRPr lang="en-US"/>
        </a:p>
      </dgm:t>
    </dgm:pt>
    <dgm:pt modelId="{AAFBEE8E-11F1-4AEF-8059-57C2A8A8514C}" type="sibTrans" cxnId="{49938F87-9A15-4BDC-BFEB-1F247465AD20}">
      <dgm:prSet/>
      <dgm:spPr/>
      <dgm:t>
        <a:bodyPr/>
        <a:lstStyle/>
        <a:p>
          <a:endParaRPr lang="en-US"/>
        </a:p>
      </dgm:t>
    </dgm:pt>
    <dgm:pt modelId="{77E66A7C-3B6B-40D9-92A2-BA8FCFBEA8D8}">
      <dgm:prSet phldrT="[Text]" custT="1"/>
      <dgm:spPr>
        <a:ln>
          <a:noFill/>
        </a:ln>
      </dgm:spPr>
      <dgm:t>
        <a:bodyPr/>
        <a:lstStyle/>
        <a:p>
          <a:pPr>
            <a:buFontTx/>
            <a:buNone/>
          </a:pPr>
          <a:r>
            <a:rPr lang="en-US" sz="2000" b="1" dirty="0">
              <a:solidFill>
                <a:srgbClr val="FF0066"/>
              </a:solidFill>
              <a:latin typeface="Arial" panose="020B0604020202020204" pitchFamily="34" charset="0"/>
              <a:cs typeface="Arial" panose="020B0604020202020204" pitchFamily="34" charset="0"/>
              <a:sym typeface="Wingdings" panose="05000000000000000000" pitchFamily="2" charset="2"/>
            </a:rPr>
            <a:t>Step 2:  </a:t>
          </a:r>
          <a:r>
            <a:rPr lang="en-US" sz="2000" b="0" dirty="0">
              <a:latin typeface="Arial" panose="020B0604020202020204" pitchFamily="34" charset="0"/>
              <a:cs typeface="Arial" panose="020B0604020202020204" pitchFamily="34" charset="0"/>
              <a:sym typeface="Wingdings" panose="05000000000000000000" pitchFamily="2" charset="2"/>
            </a:rPr>
            <a:t>Trimming long silences in the wav file </a:t>
          </a:r>
          <a:endParaRPr lang="en-US" sz="2000" b="0" dirty="0">
            <a:latin typeface="Arial" panose="020B0604020202020204" pitchFamily="34" charset="0"/>
            <a:cs typeface="Arial" panose="020B0604020202020204" pitchFamily="34" charset="0"/>
          </a:endParaRPr>
        </a:p>
      </dgm:t>
    </dgm:pt>
    <dgm:pt modelId="{0B6A1F77-18CB-482A-9DAD-7451B89A2D3F}" type="parTrans" cxnId="{0F49AE4C-59F4-45D4-B551-B0AC57A57265}">
      <dgm:prSet/>
      <dgm:spPr/>
      <dgm:t>
        <a:bodyPr/>
        <a:lstStyle/>
        <a:p>
          <a:endParaRPr lang="en-US"/>
        </a:p>
      </dgm:t>
    </dgm:pt>
    <dgm:pt modelId="{A3C422B8-2D06-48BD-9C62-A7DD8B021189}" type="sibTrans" cxnId="{0F49AE4C-59F4-45D4-B551-B0AC57A57265}">
      <dgm:prSet/>
      <dgm:spPr/>
      <dgm:t>
        <a:bodyPr/>
        <a:lstStyle/>
        <a:p>
          <a:endParaRPr lang="en-US"/>
        </a:p>
      </dgm:t>
    </dgm:pt>
    <dgm:pt modelId="{E0C44088-AE37-47BC-91CB-E666D87D08FA}">
      <dgm:prSet phldrT="[Text]" custT="1"/>
      <dgm:spPr>
        <a:ln>
          <a:noFill/>
        </a:ln>
      </dgm:spPr>
      <dgm:t>
        <a:bodyPr/>
        <a:lstStyle/>
        <a:p>
          <a:pPr>
            <a:buFontTx/>
            <a:buNone/>
          </a:pPr>
          <a:r>
            <a:rPr lang="en-US" sz="2000" b="1" dirty="0">
              <a:solidFill>
                <a:srgbClr val="FF0066"/>
              </a:solidFill>
              <a:latin typeface="Arial" panose="020B0604020202020204" pitchFamily="34" charset="0"/>
              <a:cs typeface="Arial" panose="020B0604020202020204" pitchFamily="34" charset="0"/>
              <a:sym typeface="Wingdings" panose="05000000000000000000" pitchFamily="2" charset="2"/>
            </a:rPr>
            <a:t>Step 6: </a:t>
          </a:r>
          <a:r>
            <a:rPr lang="en-US" sz="2000" b="0" dirty="0">
              <a:latin typeface="Arial" panose="020B0604020202020204" pitchFamily="34" charset="0"/>
              <a:cs typeface="Arial" panose="020B0604020202020204" pitchFamily="34" charset="0"/>
              <a:sym typeface="Wingdings" panose="05000000000000000000" pitchFamily="2" charset="2"/>
            </a:rPr>
            <a:t>Predicting accents by frames</a:t>
          </a:r>
          <a:endParaRPr lang="en-US" sz="2000" b="0" dirty="0">
            <a:latin typeface="Arial" panose="020B0604020202020204" pitchFamily="34" charset="0"/>
            <a:cs typeface="Arial" panose="020B0604020202020204" pitchFamily="34" charset="0"/>
          </a:endParaRPr>
        </a:p>
      </dgm:t>
    </dgm:pt>
    <dgm:pt modelId="{C0B4C28C-F838-40A7-8F2C-931F0615A54C}" type="parTrans" cxnId="{70B4A0D6-4EE4-4010-995E-2938BDE0F4E9}">
      <dgm:prSet/>
      <dgm:spPr/>
      <dgm:t>
        <a:bodyPr/>
        <a:lstStyle/>
        <a:p>
          <a:endParaRPr lang="en-US"/>
        </a:p>
      </dgm:t>
    </dgm:pt>
    <dgm:pt modelId="{BE0CC95C-C4BC-4C3B-A386-9E28B3254C94}" type="sibTrans" cxnId="{70B4A0D6-4EE4-4010-995E-2938BDE0F4E9}">
      <dgm:prSet/>
      <dgm:spPr/>
      <dgm:t>
        <a:bodyPr/>
        <a:lstStyle/>
        <a:p>
          <a:endParaRPr lang="en-US"/>
        </a:p>
      </dgm:t>
    </dgm:pt>
    <dgm:pt modelId="{6387B6AE-0C65-4EC9-AD7C-D6480E18B629}">
      <dgm:prSet phldrT="[Text]" custT="1"/>
      <dgm:spPr>
        <a:ln>
          <a:noFill/>
        </a:ln>
      </dgm:spPr>
      <dgm:t>
        <a:bodyPr/>
        <a:lstStyle/>
        <a:p>
          <a:pPr>
            <a:buFontTx/>
            <a:buNone/>
          </a:pPr>
          <a:r>
            <a:rPr lang="en-US" sz="1500" b="1" dirty="0">
              <a:solidFill>
                <a:srgbClr val="FF66CC"/>
              </a:solidFill>
              <a:latin typeface="Arial" panose="020B0604020202020204" pitchFamily="34" charset="0"/>
              <a:cs typeface="Arial" panose="020B0604020202020204" pitchFamily="34" charset="0"/>
              <a:sym typeface="Wingdings" panose="05000000000000000000" pitchFamily="2" charset="2"/>
            </a:rPr>
            <a:t>                   Features: </a:t>
          </a:r>
          <a:r>
            <a:rPr lang="en-US" sz="1500" b="1" dirty="0">
              <a:solidFill>
                <a:schemeClr val="accent5">
                  <a:lumMod val="75000"/>
                </a:schemeClr>
              </a:solidFill>
              <a:latin typeface="Arial" panose="020B0604020202020204" pitchFamily="34" charset="0"/>
              <a:cs typeface="Arial" panose="020B0604020202020204" pitchFamily="34" charset="0"/>
              <a:sym typeface="Wingdings" panose="05000000000000000000" pitchFamily="2" charset="2"/>
            </a:rPr>
            <a:t>MFCC + </a:t>
          </a:r>
          <a:r>
            <a:rPr lang="en-US" sz="1500" b="1" dirty="0" err="1">
              <a:solidFill>
                <a:schemeClr val="accent5">
                  <a:lumMod val="75000"/>
                </a:schemeClr>
              </a:solidFill>
              <a:latin typeface="Arial" panose="020B0604020202020204" pitchFamily="34" charset="0"/>
              <a:cs typeface="Arial" panose="020B0604020202020204" pitchFamily="34" charset="0"/>
              <a:sym typeface="Wingdings" panose="05000000000000000000" pitchFamily="2" charset="2"/>
            </a:rPr>
            <a:t>Filterban</a:t>
          </a:r>
          <a:r>
            <a:rPr lang="en-US" altLang="zh-CN" sz="1500" b="1" dirty="0" err="1">
              <a:solidFill>
                <a:schemeClr val="accent5">
                  <a:lumMod val="75000"/>
                </a:schemeClr>
              </a:solidFill>
              <a:latin typeface="Arial" panose="020B0604020202020204" pitchFamily="34" charset="0"/>
              <a:cs typeface="Arial" panose="020B0604020202020204" pitchFamily="34" charset="0"/>
              <a:sym typeface="Wingdings" panose="05000000000000000000" pitchFamily="2" charset="2"/>
            </a:rPr>
            <a:t>k</a:t>
          </a:r>
          <a:r>
            <a:rPr lang="en-US" altLang="zh-CN" sz="1500" b="1" dirty="0">
              <a:solidFill>
                <a:schemeClr val="accent5">
                  <a:lumMod val="75000"/>
                </a:schemeClr>
              </a:solidFill>
              <a:latin typeface="Arial" panose="020B0604020202020204" pitchFamily="34" charset="0"/>
              <a:cs typeface="Arial" panose="020B0604020202020204" pitchFamily="34" charset="0"/>
              <a:sym typeface="Wingdings" panose="05000000000000000000" pitchFamily="2" charset="2"/>
            </a:rPr>
            <a:t> + d</a:t>
          </a:r>
          <a:r>
            <a:rPr lang="en-US" sz="1500" b="1" dirty="0">
              <a:solidFill>
                <a:schemeClr val="accent5">
                  <a:lumMod val="75000"/>
                </a:schemeClr>
              </a:solidFill>
              <a:latin typeface="Arial" panose="020B0604020202020204" pitchFamily="34" charset="0"/>
              <a:cs typeface="Arial" panose="020B0604020202020204" pitchFamily="34" charset="0"/>
              <a:sym typeface="Wingdings" panose="05000000000000000000" pitchFamily="2" charset="2"/>
            </a:rPr>
            <a:t>elta_1 +  delta_2</a:t>
          </a:r>
          <a:endParaRPr lang="en-US" sz="2000" dirty="0">
            <a:solidFill>
              <a:schemeClr val="accent5">
                <a:lumMod val="75000"/>
              </a:schemeClr>
            </a:solidFill>
            <a:latin typeface="Arial" panose="020B0604020202020204" pitchFamily="34" charset="0"/>
            <a:cs typeface="Arial" panose="020B0604020202020204" pitchFamily="34" charset="0"/>
          </a:endParaRPr>
        </a:p>
      </dgm:t>
    </dgm:pt>
    <dgm:pt modelId="{288CE34A-BB82-481C-9BD5-4F798AD74282}" type="parTrans" cxnId="{F614CE05-BE7A-4102-988B-C08BABF00395}">
      <dgm:prSet/>
      <dgm:spPr/>
      <dgm:t>
        <a:bodyPr/>
        <a:lstStyle/>
        <a:p>
          <a:endParaRPr lang="en-US"/>
        </a:p>
      </dgm:t>
    </dgm:pt>
    <dgm:pt modelId="{996FED2D-E4F8-4BC5-A3FB-6CBB168CB214}" type="sibTrans" cxnId="{F614CE05-BE7A-4102-988B-C08BABF00395}">
      <dgm:prSet/>
      <dgm:spPr/>
      <dgm:t>
        <a:bodyPr/>
        <a:lstStyle/>
        <a:p>
          <a:endParaRPr lang="en-US"/>
        </a:p>
      </dgm:t>
    </dgm:pt>
    <dgm:pt modelId="{5F3F72E3-7CBB-4F45-9307-3171BC3DDC3F}">
      <dgm:prSet phldrT="[Text]" custT="1"/>
      <dgm:spPr>
        <a:ln>
          <a:noFill/>
        </a:ln>
      </dgm:spPr>
      <dgm:t>
        <a:bodyPr/>
        <a:lstStyle/>
        <a:p>
          <a:pPr>
            <a:buFontTx/>
            <a:buNone/>
          </a:pPr>
          <a:r>
            <a:rPr lang="en-US" sz="2000" b="1" dirty="0">
              <a:solidFill>
                <a:srgbClr val="FF0066"/>
              </a:solidFill>
              <a:latin typeface="Arial" panose="020B0604020202020204" pitchFamily="34" charset="0"/>
              <a:cs typeface="Arial" panose="020B0604020202020204" pitchFamily="34" charset="0"/>
              <a:sym typeface="Wingdings" panose="05000000000000000000" pitchFamily="2" charset="2"/>
            </a:rPr>
            <a:t>Step 7: </a:t>
          </a:r>
          <a:r>
            <a:rPr lang="en-US" sz="2000" b="0" dirty="0">
              <a:latin typeface="Arial" panose="020B0604020202020204" pitchFamily="34" charset="0"/>
              <a:cs typeface="Arial" panose="020B0604020202020204" pitchFamily="34" charset="0"/>
              <a:sym typeface="Wingdings" panose="05000000000000000000" pitchFamily="2" charset="2"/>
            </a:rPr>
            <a:t>Label majority vote of accent from frames to speaker</a:t>
          </a:r>
          <a:endParaRPr lang="en-US" sz="2000" b="0" dirty="0">
            <a:latin typeface="Arial" panose="020B0604020202020204" pitchFamily="34" charset="0"/>
            <a:cs typeface="Arial" panose="020B0604020202020204" pitchFamily="34" charset="0"/>
          </a:endParaRPr>
        </a:p>
      </dgm:t>
    </dgm:pt>
    <dgm:pt modelId="{EAF5D7A1-A17A-4600-BF3A-F7FC168FD8EF}" type="parTrans" cxnId="{556EB72D-DEC1-4A07-A02B-FC10E03F154D}">
      <dgm:prSet/>
      <dgm:spPr/>
      <dgm:t>
        <a:bodyPr/>
        <a:lstStyle/>
        <a:p>
          <a:endParaRPr lang="en-US"/>
        </a:p>
      </dgm:t>
    </dgm:pt>
    <dgm:pt modelId="{CC771078-E04F-47DA-9595-8DC061E868DA}" type="sibTrans" cxnId="{556EB72D-DEC1-4A07-A02B-FC10E03F154D}">
      <dgm:prSet/>
      <dgm:spPr/>
      <dgm:t>
        <a:bodyPr/>
        <a:lstStyle/>
        <a:p>
          <a:endParaRPr lang="en-US"/>
        </a:p>
      </dgm:t>
    </dgm:pt>
    <dgm:pt modelId="{C56CDB32-5295-439B-9499-11A218B14610}">
      <dgm:prSet phldrT="[Text]" custT="1"/>
      <dgm:spPr>
        <a:ln>
          <a:noFill/>
        </a:ln>
      </dgm:spPr>
      <dgm:t>
        <a:bodyPr/>
        <a:lstStyle/>
        <a:p>
          <a:pPr>
            <a:buFontTx/>
            <a:buNone/>
          </a:pPr>
          <a:r>
            <a:rPr lang="en-US" sz="2000" b="1" dirty="0">
              <a:solidFill>
                <a:srgbClr val="FF0066"/>
              </a:solidFill>
              <a:latin typeface="Arial" panose="020B0604020202020204" pitchFamily="34" charset="0"/>
              <a:cs typeface="Arial" panose="020B0604020202020204" pitchFamily="34" charset="0"/>
              <a:sym typeface="Wingdings" panose="05000000000000000000" pitchFamily="2" charset="2"/>
            </a:rPr>
            <a:t>Step 4:  </a:t>
          </a:r>
          <a:r>
            <a:rPr lang="en-US" sz="2000" b="0" dirty="0">
              <a:latin typeface="Arial" panose="020B0604020202020204" pitchFamily="34" charset="0"/>
              <a:cs typeface="Arial" panose="020B0604020202020204" pitchFamily="34" charset="0"/>
              <a:sym typeface="Wingdings" panose="05000000000000000000" pitchFamily="2" charset="2"/>
            </a:rPr>
            <a:t>Appending Gender and Age along with voice features</a:t>
          </a:r>
          <a:endParaRPr lang="en-US" sz="2000" dirty="0">
            <a:solidFill>
              <a:schemeClr val="accent5">
                <a:lumMod val="75000"/>
              </a:schemeClr>
            </a:solidFill>
            <a:latin typeface="Arial" panose="020B0604020202020204" pitchFamily="34" charset="0"/>
            <a:cs typeface="Arial" panose="020B0604020202020204" pitchFamily="34" charset="0"/>
          </a:endParaRPr>
        </a:p>
      </dgm:t>
    </dgm:pt>
    <dgm:pt modelId="{9027A4AE-E066-452F-9D24-B2C2CC953CE6}" type="parTrans" cxnId="{4530365C-0B26-4AE9-8A38-1427496DB1B2}">
      <dgm:prSet/>
      <dgm:spPr/>
      <dgm:t>
        <a:bodyPr/>
        <a:lstStyle/>
        <a:p>
          <a:endParaRPr lang="en-US"/>
        </a:p>
      </dgm:t>
    </dgm:pt>
    <dgm:pt modelId="{129EC85B-01DB-4EA7-85EA-30C238C18BE6}" type="sibTrans" cxnId="{4530365C-0B26-4AE9-8A38-1427496DB1B2}">
      <dgm:prSet/>
      <dgm:spPr/>
      <dgm:t>
        <a:bodyPr/>
        <a:lstStyle/>
        <a:p>
          <a:endParaRPr lang="en-US"/>
        </a:p>
      </dgm:t>
    </dgm:pt>
    <dgm:pt modelId="{A7485C90-3D4D-467B-B6F7-9B558EA4CA29}">
      <dgm:prSet phldrT="[Text]" custT="1"/>
      <dgm:spPr>
        <a:ln>
          <a:noFill/>
        </a:ln>
      </dgm:spPr>
      <dgm:t>
        <a:bodyPr/>
        <a:lstStyle/>
        <a:p>
          <a:pPr>
            <a:buFontTx/>
            <a:buNone/>
          </a:pPr>
          <a:r>
            <a:rPr lang="en-US" sz="1500" b="1" dirty="0">
              <a:solidFill>
                <a:srgbClr val="FF66CC"/>
              </a:solidFill>
              <a:latin typeface="Arial" panose="020B0604020202020204" pitchFamily="34" charset="0"/>
              <a:cs typeface="Arial" panose="020B0604020202020204" pitchFamily="34" charset="0"/>
              <a:sym typeface="Wingdings" panose="05000000000000000000" pitchFamily="2" charset="2"/>
            </a:rPr>
            <a:t>                   Target Variable: </a:t>
          </a:r>
          <a:r>
            <a:rPr lang="en-US" sz="1500" b="1" dirty="0">
              <a:solidFill>
                <a:schemeClr val="accent5">
                  <a:lumMod val="75000"/>
                </a:schemeClr>
              </a:solidFill>
              <a:latin typeface="Arial" panose="020B0604020202020204" pitchFamily="34" charset="0"/>
              <a:cs typeface="Arial" panose="020B0604020202020204" pitchFamily="34" charset="0"/>
              <a:sym typeface="Wingdings" panose="05000000000000000000" pitchFamily="2" charset="2"/>
            </a:rPr>
            <a:t>Frame level accent vector</a:t>
          </a:r>
          <a:endParaRPr lang="en-US" sz="2000" dirty="0">
            <a:solidFill>
              <a:schemeClr val="accent5">
                <a:lumMod val="75000"/>
              </a:schemeClr>
            </a:solidFill>
            <a:latin typeface="Arial" panose="020B0604020202020204" pitchFamily="34" charset="0"/>
            <a:cs typeface="Arial" panose="020B0604020202020204" pitchFamily="34" charset="0"/>
          </a:endParaRPr>
        </a:p>
      </dgm:t>
    </dgm:pt>
    <dgm:pt modelId="{C78BFFC4-AF3A-4B62-A49E-1B994AF87EE2}" type="parTrans" cxnId="{3D02F0F1-199D-45E8-BD7D-2B2D01A648C9}">
      <dgm:prSet/>
      <dgm:spPr/>
      <dgm:t>
        <a:bodyPr/>
        <a:lstStyle/>
        <a:p>
          <a:endParaRPr lang="en-US"/>
        </a:p>
      </dgm:t>
    </dgm:pt>
    <dgm:pt modelId="{6043AE32-CFE7-417D-9380-1133723DA7D4}" type="sibTrans" cxnId="{3D02F0F1-199D-45E8-BD7D-2B2D01A648C9}">
      <dgm:prSet/>
      <dgm:spPr/>
      <dgm:t>
        <a:bodyPr/>
        <a:lstStyle/>
        <a:p>
          <a:endParaRPr lang="en-US"/>
        </a:p>
      </dgm:t>
    </dgm:pt>
    <dgm:pt modelId="{9D4CE836-0C07-4270-8CB5-CDB2AD267F21}" type="pres">
      <dgm:prSet presAssocID="{C8D8AC91-A18C-4A01-A049-63C843351724}" presName="linearFlow" presStyleCnt="0">
        <dgm:presLayoutVars>
          <dgm:dir/>
          <dgm:animLvl val="lvl"/>
          <dgm:resizeHandles val="exact"/>
        </dgm:presLayoutVars>
      </dgm:prSet>
      <dgm:spPr/>
    </dgm:pt>
    <dgm:pt modelId="{994712EF-F171-4661-A238-F4D20969BFE2}" type="pres">
      <dgm:prSet presAssocID="{F4E051A2-EAEF-47A8-9595-68A72B2FA50D}" presName="composite" presStyleCnt="0"/>
      <dgm:spPr/>
    </dgm:pt>
    <dgm:pt modelId="{05CACC29-5526-40A9-ABBF-C88D4282EC85}" type="pres">
      <dgm:prSet presAssocID="{F4E051A2-EAEF-47A8-9595-68A72B2FA50D}" presName="parentText" presStyleLbl="alignNode1" presStyleIdx="0" presStyleCnt="3">
        <dgm:presLayoutVars>
          <dgm:chMax val="1"/>
          <dgm:bulletEnabled val="1"/>
        </dgm:presLayoutVars>
      </dgm:prSet>
      <dgm:spPr/>
    </dgm:pt>
    <dgm:pt modelId="{727629BD-8D89-489D-BA6B-E692FF7320D3}" type="pres">
      <dgm:prSet presAssocID="{F4E051A2-EAEF-47A8-9595-68A72B2FA50D}" presName="descendantText" presStyleLbl="alignAcc1" presStyleIdx="0" presStyleCnt="3" custScaleX="97717" custScaleY="100000">
        <dgm:presLayoutVars>
          <dgm:bulletEnabled val="1"/>
        </dgm:presLayoutVars>
      </dgm:prSet>
      <dgm:spPr/>
    </dgm:pt>
    <dgm:pt modelId="{37D5D445-67DA-42C3-9504-80284B093E34}" type="pres">
      <dgm:prSet presAssocID="{95922070-285F-4785-9614-D98CE799545D}" presName="sp" presStyleCnt="0"/>
      <dgm:spPr/>
    </dgm:pt>
    <dgm:pt modelId="{8D0D5DF5-1CEC-4EDF-BC43-3E43747988C7}" type="pres">
      <dgm:prSet presAssocID="{704A2506-249D-476F-9619-663DD79CA3AD}" presName="composite" presStyleCnt="0"/>
      <dgm:spPr/>
    </dgm:pt>
    <dgm:pt modelId="{644429D6-5EBD-4442-ABC7-146A256957EB}" type="pres">
      <dgm:prSet presAssocID="{704A2506-249D-476F-9619-663DD79CA3AD}" presName="parentText" presStyleLbl="alignNode1" presStyleIdx="1" presStyleCnt="3" custLinFactNeighborX="0" custLinFactNeighborY="-14170">
        <dgm:presLayoutVars>
          <dgm:chMax val="1"/>
          <dgm:bulletEnabled val="1"/>
        </dgm:presLayoutVars>
      </dgm:prSet>
      <dgm:spPr/>
    </dgm:pt>
    <dgm:pt modelId="{675B281D-264E-45F0-ABC3-602AE157AC51}" type="pres">
      <dgm:prSet presAssocID="{704A2506-249D-476F-9619-663DD79CA3AD}" presName="descendantText" presStyleLbl="alignAcc1" presStyleIdx="1" presStyleCnt="3" custScaleY="122890" custLinFactNeighborX="191" custLinFactNeighborY="-22945">
        <dgm:presLayoutVars>
          <dgm:bulletEnabled val="1"/>
        </dgm:presLayoutVars>
      </dgm:prSet>
      <dgm:spPr/>
    </dgm:pt>
    <dgm:pt modelId="{63F5C151-99A7-4BDC-893A-2897A2095E58}" type="pres">
      <dgm:prSet presAssocID="{7DE84C17-17FB-45B3-BF95-B10BBADD6023}" presName="sp" presStyleCnt="0"/>
      <dgm:spPr/>
    </dgm:pt>
    <dgm:pt modelId="{2C1259C3-5593-44E4-8D47-EF6D3E8AB183}" type="pres">
      <dgm:prSet presAssocID="{D10F41B9-AD0A-43C3-AE1D-73588D2BEBD3}" presName="composite" presStyleCnt="0"/>
      <dgm:spPr/>
    </dgm:pt>
    <dgm:pt modelId="{13549D59-7B6A-4EC0-A15B-5DAECE186A45}" type="pres">
      <dgm:prSet presAssocID="{D10F41B9-AD0A-43C3-AE1D-73588D2BEBD3}" presName="parentText" presStyleLbl="alignNode1" presStyleIdx="2" presStyleCnt="3" custScaleY="114462" custLinFactNeighborX="0" custLinFactNeighborY="-20813">
        <dgm:presLayoutVars>
          <dgm:chMax val="1"/>
          <dgm:bulletEnabled val="1"/>
        </dgm:presLayoutVars>
      </dgm:prSet>
      <dgm:spPr/>
    </dgm:pt>
    <dgm:pt modelId="{770F1103-985D-4E2C-988B-0C1CA1BBC507}" type="pres">
      <dgm:prSet presAssocID="{D10F41B9-AD0A-43C3-AE1D-73588D2BEBD3}" presName="descendantText" presStyleLbl="alignAcc1" presStyleIdx="2" presStyleCnt="3" custScaleX="97281" custScaleY="116879" custLinFactNeighborX="-811" custLinFactNeighborY="-27921">
        <dgm:presLayoutVars>
          <dgm:bulletEnabled val="1"/>
        </dgm:presLayoutVars>
      </dgm:prSet>
      <dgm:spPr/>
    </dgm:pt>
  </dgm:ptLst>
  <dgm:cxnLst>
    <dgm:cxn modelId="{CB239501-FEC6-419D-A6BE-E76587D53DDC}" type="presOf" srcId="{C8D8AC91-A18C-4A01-A049-63C843351724}" destId="{9D4CE836-0C07-4270-8CB5-CDB2AD267F21}" srcOrd="0" destOrd="0" presId="urn:microsoft.com/office/officeart/2005/8/layout/chevron2"/>
    <dgm:cxn modelId="{89C5DA01-C727-48A9-BFE9-AA85CEE7AC7D}" type="presOf" srcId="{C56CDB32-5295-439B-9499-11A218B14610}" destId="{675B281D-264E-45F0-ABC3-602AE157AC51}" srcOrd="0" destOrd="3" presId="urn:microsoft.com/office/officeart/2005/8/layout/chevron2"/>
    <dgm:cxn modelId="{F614CE05-BE7A-4102-988B-C08BABF00395}" srcId="{704A2506-249D-476F-9619-663DD79CA3AD}" destId="{6387B6AE-0C65-4EC9-AD7C-D6480E18B629}" srcOrd="1" destOrd="0" parTransId="{288CE34A-BB82-481C-9BD5-4F798AD74282}" sibTransId="{996FED2D-E4F8-4BC5-A3FB-6CBB168CB214}"/>
    <dgm:cxn modelId="{A6CE4F06-5C42-41C0-AC47-079297A02EC2}" srcId="{C8D8AC91-A18C-4A01-A049-63C843351724}" destId="{704A2506-249D-476F-9619-663DD79CA3AD}" srcOrd="1" destOrd="0" parTransId="{A729BC31-87C3-4D8D-A40D-F01715AB6FB5}" sibTransId="{7DE84C17-17FB-45B3-BF95-B10BBADD6023}"/>
    <dgm:cxn modelId="{8FB76911-6D6B-4FED-949E-C5D01F01903E}" type="presOf" srcId="{E0C44088-AE37-47BC-91CB-E666D87D08FA}" destId="{770F1103-985D-4E2C-988B-0C1CA1BBC507}" srcOrd="0" destOrd="1" presId="urn:microsoft.com/office/officeart/2005/8/layout/chevron2"/>
    <dgm:cxn modelId="{5E6C5823-64D2-49EA-BA1D-80FC8860C129}" type="presOf" srcId="{704A2506-249D-476F-9619-663DD79CA3AD}" destId="{644429D6-5EBD-4442-ABC7-146A256957EB}" srcOrd="0" destOrd="0" presId="urn:microsoft.com/office/officeart/2005/8/layout/chevron2"/>
    <dgm:cxn modelId="{6F2C4A29-C6D5-423D-B66D-D91137E81721}" srcId="{F4E051A2-EAEF-47A8-9595-68A72B2FA50D}" destId="{DDE2175D-31AD-48AC-8FF7-A2973D81D64A}" srcOrd="0" destOrd="0" parTransId="{3B5FD303-6557-4FA7-B03D-CB06B6EA0F41}" sibTransId="{65C7E2D6-DBC5-4179-ABEA-08EBBAAF6C24}"/>
    <dgm:cxn modelId="{575D0C2C-1BC4-4389-B16D-A3242345BDC9}" type="presOf" srcId="{5F3F72E3-7CBB-4F45-9307-3171BC3DDC3F}" destId="{770F1103-985D-4E2C-988B-0C1CA1BBC507}" srcOrd="0" destOrd="2" presId="urn:microsoft.com/office/officeart/2005/8/layout/chevron2"/>
    <dgm:cxn modelId="{556EB72D-DEC1-4A07-A02B-FC10E03F154D}" srcId="{D10F41B9-AD0A-43C3-AE1D-73588D2BEBD3}" destId="{5F3F72E3-7CBB-4F45-9307-3171BC3DDC3F}" srcOrd="2" destOrd="0" parTransId="{EAF5D7A1-A17A-4600-BF3A-F7FC168FD8EF}" sibTransId="{CC771078-E04F-47DA-9595-8DC061E868DA}"/>
    <dgm:cxn modelId="{4530365C-0B26-4AE9-8A38-1427496DB1B2}" srcId="{704A2506-249D-476F-9619-663DD79CA3AD}" destId="{C56CDB32-5295-439B-9499-11A218B14610}" srcOrd="3" destOrd="0" parTransId="{9027A4AE-E066-452F-9D24-B2C2CC953CE6}" sibTransId="{129EC85B-01DB-4EA7-85EA-30C238C18BE6}"/>
    <dgm:cxn modelId="{14148A69-4525-4A6A-B67C-B4CF4AA41405}" srcId="{704A2506-249D-476F-9619-663DD79CA3AD}" destId="{19558868-EB3C-4E3B-B74A-D96AA04D00E4}" srcOrd="0" destOrd="0" parTransId="{84712D5D-F8C5-41C0-9B18-4D3DFC4EF603}" sibTransId="{4214AA36-246C-4BE1-B0FE-6DEDF979459E}"/>
    <dgm:cxn modelId="{0F49AE4C-59F4-45D4-B551-B0AC57A57265}" srcId="{F4E051A2-EAEF-47A8-9595-68A72B2FA50D}" destId="{77E66A7C-3B6B-40D9-92A2-BA8FCFBEA8D8}" srcOrd="1" destOrd="0" parTransId="{0B6A1F77-18CB-482A-9DAD-7451B89A2D3F}" sibTransId="{A3C422B8-2D06-48BD-9C62-A7DD8B021189}"/>
    <dgm:cxn modelId="{0440594E-3F1B-4C59-A6F6-C5E88069E778}" type="presOf" srcId="{F4E051A2-EAEF-47A8-9595-68A72B2FA50D}" destId="{05CACC29-5526-40A9-ABBF-C88D4282EC85}" srcOrd="0" destOrd="0" presId="urn:microsoft.com/office/officeart/2005/8/layout/chevron2"/>
    <dgm:cxn modelId="{D339B852-2B86-44E2-897B-D20FAD14F3F1}" type="presOf" srcId="{6387B6AE-0C65-4EC9-AD7C-D6480E18B629}" destId="{675B281D-264E-45F0-ABC3-602AE157AC51}" srcOrd="0" destOrd="1" presId="urn:microsoft.com/office/officeart/2005/8/layout/chevron2"/>
    <dgm:cxn modelId="{504A017F-92E3-4644-987D-44D4D6B93556}" type="presOf" srcId="{1BCD5A42-465A-4290-94F6-336661CC9B49}" destId="{770F1103-985D-4E2C-988B-0C1CA1BBC507}" srcOrd="0" destOrd="0" presId="urn:microsoft.com/office/officeart/2005/8/layout/chevron2"/>
    <dgm:cxn modelId="{49938F87-9A15-4BDC-BFEB-1F247465AD20}" srcId="{D10F41B9-AD0A-43C3-AE1D-73588D2BEBD3}" destId="{1BCD5A42-465A-4290-94F6-336661CC9B49}" srcOrd="0" destOrd="0" parTransId="{F1745449-8424-4BA8-9710-3CBB33971CB3}" sibTransId="{AAFBEE8E-11F1-4AEF-8059-57C2A8A8514C}"/>
    <dgm:cxn modelId="{4FBE8E97-9A76-4F66-8901-4615501C584F}" type="presOf" srcId="{DDE2175D-31AD-48AC-8FF7-A2973D81D64A}" destId="{727629BD-8D89-489D-BA6B-E692FF7320D3}" srcOrd="0" destOrd="0" presId="urn:microsoft.com/office/officeart/2005/8/layout/chevron2"/>
    <dgm:cxn modelId="{551E46A5-BA97-46EC-A5FC-E13784F093F9}" type="presOf" srcId="{19558868-EB3C-4E3B-B74A-D96AA04D00E4}" destId="{675B281D-264E-45F0-ABC3-602AE157AC51}" srcOrd="0" destOrd="0" presId="urn:microsoft.com/office/officeart/2005/8/layout/chevron2"/>
    <dgm:cxn modelId="{26064BA5-F167-4D37-8253-7DB228619254}" type="presOf" srcId="{A7485C90-3D4D-467B-B6F7-9B558EA4CA29}" destId="{675B281D-264E-45F0-ABC3-602AE157AC51}" srcOrd="0" destOrd="2" presId="urn:microsoft.com/office/officeart/2005/8/layout/chevron2"/>
    <dgm:cxn modelId="{3CF667AA-78F2-43E4-ABE6-8C2FC44C58DF}" srcId="{C8D8AC91-A18C-4A01-A049-63C843351724}" destId="{F4E051A2-EAEF-47A8-9595-68A72B2FA50D}" srcOrd="0" destOrd="0" parTransId="{C6E69A4C-72EE-418E-873E-D4EDAF67FC09}" sibTransId="{95922070-285F-4785-9614-D98CE799545D}"/>
    <dgm:cxn modelId="{709B37B9-39D0-43BE-BFEA-3B082767C60F}" srcId="{C8D8AC91-A18C-4A01-A049-63C843351724}" destId="{D10F41B9-AD0A-43C3-AE1D-73588D2BEBD3}" srcOrd="2" destOrd="0" parTransId="{55F23413-96EC-4F86-8450-C1DCA3A2E12C}" sibTransId="{1EC35C84-E041-4784-B851-B0AAFC0B836A}"/>
    <dgm:cxn modelId="{70B4A0D6-4EE4-4010-995E-2938BDE0F4E9}" srcId="{D10F41B9-AD0A-43C3-AE1D-73588D2BEBD3}" destId="{E0C44088-AE37-47BC-91CB-E666D87D08FA}" srcOrd="1" destOrd="0" parTransId="{C0B4C28C-F838-40A7-8F2C-931F0615A54C}" sibTransId="{BE0CC95C-C4BC-4C3B-A386-9E28B3254C94}"/>
    <dgm:cxn modelId="{3FC16BD9-DF0C-46EF-8B72-D5C872D9276F}" type="presOf" srcId="{D10F41B9-AD0A-43C3-AE1D-73588D2BEBD3}" destId="{13549D59-7B6A-4EC0-A15B-5DAECE186A45}" srcOrd="0" destOrd="0" presId="urn:microsoft.com/office/officeart/2005/8/layout/chevron2"/>
    <dgm:cxn modelId="{F5E8DBE5-1A7F-4A7F-B92F-7C894ECF1B68}" type="presOf" srcId="{77E66A7C-3B6B-40D9-92A2-BA8FCFBEA8D8}" destId="{727629BD-8D89-489D-BA6B-E692FF7320D3}" srcOrd="0" destOrd="1" presId="urn:microsoft.com/office/officeart/2005/8/layout/chevron2"/>
    <dgm:cxn modelId="{3D02F0F1-199D-45E8-BD7D-2B2D01A648C9}" srcId="{704A2506-249D-476F-9619-663DD79CA3AD}" destId="{A7485C90-3D4D-467B-B6F7-9B558EA4CA29}" srcOrd="2" destOrd="0" parTransId="{C78BFFC4-AF3A-4B62-A49E-1B994AF87EE2}" sibTransId="{6043AE32-CFE7-417D-9380-1133723DA7D4}"/>
    <dgm:cxn modelId="{7F6D9DE3-8B5B-43D9-8B63-E0B092A24B51}" type="presParOf" srcId="{9D4CE836-0C07-4270-8CB5-CDB2AD267F21}" destId="{994712EF-F171-4661-A238-F4D20969BFE2}" srcOrd="0" destOrd="0" presId="urn:microsoft.com/office/officeart/2005/8/layout/chevron2"/>
    <dgm:cxn modelId="{271C7B34-337F-49AF-AC3D-617FC63D35A0}" type="presParOf" srcId="{994712EF-F171-4661-A238-F4D20969BFE2}" destId="{05CACC29-5526-40A9-ABBF-C88D4282EC85}" srcOrd="0" destOrd="0" presId="urn:microsoft.com/office/officeart/2005/8/layout/chevron2"/>
    <dgm:cxn modelId="{B6DFAB6C-904E-4D59-BEC4-F6C4A8C57070}" type="presParOf" srcId="{994712EF-F171-4661-A238-F4D20969BFE2}" destId="{727629BD-8D89-489D-BA6B-E692FF7320D3}" srcOrd="1" destOrd="0" presId="urn:microsoft.com/office/officeart/2005/8/layout/chevron2"/>
    <dgm:cxn modelId="{152BE66E-0076-4978-8C78-0620113D847A}" type="presParOf" srcId="{9D4CE836-0C07-4270-8CB5-CDB2AD267F21}" destId="{37D5D445-67DA-42C3-9504-80284B093E34}" srcOrd="1" destOrd="0" presId="urn:microsoft.com/office/officeart/2005/8/layout/chevron2"/>
    <dgm:cxn modelId="{923BCCC2-C3EE-4A16-992E-7262FE78370E}" type="presParOf" srcId="{9D4CE836-0C07-4270-8CB5-CDB2AD267F21}" destId="{8D0D5DF5-1CEC-4EDF-BC43-3E43747988C7}" srcOrd="2" destOrd="0" presId="urn:microsoft.com/office/officeart/2005/8/layout/chevron2"/>
    <dgm:cxn modelId="{750F67EA-FE9F-4DF1-B5D5-FE13A81472AE}" type="presParOf" srcId="{8D0D5DF5-1CEC-4EDF-BC43-3E43747988C7}" destId="{644429D6-5EBD-4442-ABC7-146A256957EB}" srcOrd="0" destOrd="0" presId="urn:microsoft.com/office/officeart/2005/8/layout/chevron2"/>
    <dgm:cxn modelId="{4BF17539-EC01-4F9D-9D97-8ED04687939A}" type="presParOf" srcId="{8D0D5DF5-1CEC-4EDF-BC43-3E43747988C7}" destId="{675B281D-264E-45F0-ABC3-602AE157AC51}" srcOrd="1" destOrd="0" presId="urn:microsoft.com/office/officeart/2005/8/layout/chevron2"/>
    <dgm:cxn modelId="{DE9E98AF-6903-4CB7-89BF-5414321FC33F}" type="presParOf" srcId="{9D4CE836-0C07-4270-8CB5-CDB2AD267F21}" destId="{63F5C151-99A7-4BDC-893A-2897A2095E58}" srcOrd="3" destOrd="0" presId="urn:microsoft.com/office/officeart/2005/8/layout/chevron2"/>
    <dgm:cxn modelId="{124F5699-94D0-422B-AC10-3E7851611AF8}" type="presParOf" srcId="{9D4CE836-0C07-4270-8CB5-CDB2AD267F21}" destId="{2C1259C3-5593-44E4-8D47-EF6D3E8AB183}" srcOrd="4" destOrd="0" presId="urn:microsoft.com/office/officeart/2005/8/layout/chevron2"/>
    <dgm:cxn modelId="{2BFA987E-4A00-4ECA-9F39-3225E0BFCFF7}" type="presParOf" srcId="{2C1259C3-5593-44E4-8D47-EF6D3E8AB183}" destId="{13549D59-7B6A-4EC0-A15B-5DAECE186A45}" srcOrd="0" destOrd="0" presId="urn:microsoft.com/office/officeart/2005/8/layout/chevron2"/>
    <dgm:cxn modelId="{6B7A381E-0077-4A5A-8D72-48AC933397C0}" type="presParOf" srcId="{2C1259C3-5593-44E4-8D47-EF6D3E8AB183}" destId="{770F1103-985D-4E2C-988B-0C1CA1BBC507}"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03EB1E2-A46D-463D-B641-F59294F04CED}" type="doc">
      <dgm:prSet loTypeId="urn:microsoft.com/office/officeart/2005/8/layout/radial4" loCatId="relationship" qsTypeId="urn:microsoft.com/office/officeart/2005/8/quickstyle/simple1" qsCatId="simple" csTypeId="urn:microsoft.com/office/officeart/2005/8/colors/accent1_2" csCatId="accent1" phldr="1"/>
      <dgm:spPr/>
      <dgm:t>
        <a:bodyPr/>
        <a:lstStyle/>
        <a:p>
          <a:endParaRPr lang="en-US"/>
        </a:p>
      </dgm:t>
    </dgm:pt>
    <dgm:pt modelId="{63F80704-D315-4151-A68E-F31FAEA85CDF}">
      <dgm:prSet phldrT="[Text]" custT="1"/>
      <dgm:spPr>
        <a:solidFill>
          <a:srgbClr val="FFC000"/>
        </a:solidFill>
      </dgm:spPr>
      <dgm:t>
        <a:bodyPr/>
        <a:lstStyle/>
        <a:p>
          <a:r>
            <a:rPr lang="en-US" sz="2000" dirty="0">
              <a:solidFill>
                <a:schemeClr val="bg1">
                  <a:lumMod val="95000"/>
                </a:schemeClr>
              </a:solidFill>
              <a:latin typeface="Arial" panose="020B0604020202020204" pitchFamily="34" charset="0"/>
              <a:cs typeface="Arial" panose="020B0604020202020204" pitchFamily="34" charset="0"/>
            </a:rPr>
            <a:t>Speech Feature Extraction</a:t>
          </a:r>
        </a:p>
      </dgm:t>
    </dgm:pt>
    <dgm:pt modelId="{78BDC5FB-A3D7-4106-B0F4-6DBFD2FAA0C2}" type="parTrans" cxnId="{B8D157F8-D97A-4F0D-8FE6-B0DD526ADBC3}">
      <dgm:prSet/>
      <dgm:spPr/>
      <dgm:t>
        <a:bodyPr/>
        <a:lstStyle/>
        <a:p>
          <a:endParaRPr lang="en-US"/>
        </a:p>
      </dgm:t>
    </dgm:pt>
    <dgm:pt modelId="{8127C496-192D-44DA-AEBF-32C415473D39}" type="sibTrans" cxnId="{B8D157F8-D97A-4F0D-8FE6-B0DD526ADBC3}">
      <dgm:prSet/>
      <dgm:spPr/>
      <dgm:t>
        <a:bodyPr/>
        <a:lstStyle/>
        <a:p>
          <a:endParaRPr lang="en-US"/>
        </a:p>
      </dgm:t>
    </dgm:pt>
    <dgm:pt modelId="{C0303CD2-BFCA-497B-90B2-27E030BE9135}">
      <dgm:prSet phldrT="[Text]" custT="1"/>
      <dgm:spPr>
        <a:solidFill>
          <a:schemeClr val="accent2">
            <a:lumMod val="60000"/>
            <a:lumOff val="40000"/>
          </a:schemeClr>
        </a:solidFill>
      </dgm:spPr>
      <dgm:t>
        <a:bodyPr/>
        <a:lstStyle/>
        <a:p>
          <a:r>
            <a:rPr lang="en-US" sz="2400" dirty="0">
              <a:solidFill>
                <a:schemeClr val="tx1"/>
              </a:solidFill>
              <a:latin typeface="Arial" panose="020B0604020202020204" pitchFamily="34" charset="0"/>
              <a:cs typeface="Arial" panose="020B0604020202020204" pitchFamily="34" charset="0"/>
            </a:rPr>
            <a:t>Continent</a:t>
          </a:r>
          <a:r>
            <a:rPr lang="en-US" sz="2400" dirty="0">
              <a:latin typeface="Arial" panose="020B0604020202020204" pitchFamily="34" charset="0"/>
              <a:cs typeface="Arial" panose="020B0604020202020204" pitchFamily="34" charset="0"/>
            </a:rPr>
            <a:t> </a:t>
          </a:r>
          <a:r>
            <a:rPr lang="en-US" sz="2000" dirty="0">
              <a:solidFill>
                <a:schemeClr val="tx1">
                  <a:lumMod val="50000"/>
                  <a:lumOff val="50000"/>
                </a:schemeClr>
              </a:solidFill>
              <a:latin typeface="Arial" panose="020B0604020202020204" pitchFamily="34" charset="0"/>
              <a:cs typeface="Arial" panose="020B0604020202020204" pitchFamily="34" charset="0"/>
            </a:rPr>
            <a:t>(Under-sampled)</a:t>
          </a:r>
          <a:endParaRPr lang="en-US" sz="2400" dirty="0">
            <a:solidFill>
              <a:schemeClr val="tx1">
                <a:lumMod val="50000"/>
                <a:lumOff val="50000"/>
              </a:schemeClr>
            </a:solidFill>
            <a:latin typeface="Arial" panose="020B0604020202020204" pitchFamily="34" charset="0"/>
            <a:cs typeface="Arial" panose="020B0604020202020204" pitchFamily="34" charset="0"/>
          </a:endParaRPr>
        </a:p>
      </dgm:t>
    </dgm:pt>
    <dgm:pt modelId="{34077730-1F14-4A08-9E23-48A1DD6C057C}" type="parTrans" cxnId="{83106775-7206-4650-9BC9-CFADCCE0A08C}">
      <dgm:prSet/>
      <dgm:spPr/>
      <dgm:t>
        <a:bodyPr/>
        <a:lstStyle/>
        <a:p>
          <a:endParaRPr lang="en-US"/>
        </a:p>
      </dgm:t>
    </dgm:pt>
    <dgm:pt modelId="{0E14DECA-D87F-45CE-8526-41F3D47D9576}" type="sibTrans" cxnId="{83106775-7206-4650-9BC9-CFADCCE0A08C}">
      <dgm:prSet/>
      <dgm:spPr/>
      <dgm:t>
        <a:bodyPr/>
        <a:lstStyle/>
        <a:p>
          <a:endParaRPr lang="en-US"/>
        </a:p>
      </dgm:t>
    </dgm:pt>
    <dgm:pt modelId="{81F6C39B-9D7D-4697-91F9-AECFBFA4BFBD}">
      <dgm:prSet phldrT="[Text]" custT="1"/>
      <dgm:spPr>
        <a:solidFill>
          <a:schemeClr val="accent6">
            <a:lumMod val="60000"/>
            <a:lumOff val="40000"/>
          </a:schemeClr>
        </a:solidFill>
      </dgm:spPr>
      <dgm:t>
        <a:bodyPr/>
        <a:lstStyle/>
        <a:p>
          <a:r>
            <a:rPr lang="en-US" sz="2400" dirty="0">
              <a:solidFill>
                <a:schemeClr val="tx1"/>
              </a:solidFill>
              <a:latin typeface="Arial" panose="020B0604020202020204" pitchFamily="34" charset="0"/>
              <a:cs typeface="Arial" panose="020B0604020202020204" pitchFamily="34" charset="0"/>
            </a:rPr>
            <a:t>Top 5 accents</a:t>
          </a:r>
        </a:p>
      </dgm:t>
    </dgm:pt>
    <dgm:pt modelId="{80D25042-96AE-4524-8CF6-C7CED956484E}" type="parTrans" cxnId="{73C99197-148E-48C9-BAF0-B5EC0346C543}">
      <dgm:prSet/>
      <dgm:spPr/>
      <dgm:t>
        <a:bodyPr/>
        <a:lstStyle/>
        <a:p>
          <a:endParaRPr lang="en-US"/>
        </a:p>
      </dgm:t>
    </dgm:pt>
    <dgm:pt modelId="{8BBF5E88-F95A-4DE3-AA33-A3B4FC9DB2B3}" type="sibTrans" cxnId="{73C99197-148E-48C9-BAF0-B5EC0346C543}">
      <dgm:prSet/>
      <dgm:spPr/>
      <dgm:t>
        <a:bodyPr/>
        <a:lstStyle/>
        <a:p>
          <a:endParaRPr lang="en-US"/>
        </a:p>
      </dgm:t>
    </dgm:pt>
    <dgm:pt modelId="{EEA4887B-3F40-463B-B991-8674967A6130}">
      <dgm:prSet phldrT="[Text]" custT="1"/>
      <dgm:spPr>
        <a:solidFill>
          <a:schemeClr val="accent5">
            <a:lumMod val="60000"/>
            <a:lumOff val="40000"/>
          </a:schemeClr>
        </a:solidFill>
      </dgm:spPr>
      <dgm:t>
        <a:bodyPr/>
        <a:lstStyle/>
        <a:p>
          <a:r>
            <a:rPr lang="en-US" sz="2400" dirty="0">
              <a:solidFill>
                <a:schemeClr val="tx1"/>
              </a:solidFill>
              <a:latin typeface="Arial" panose="020B0604020202020204" pitchFamily="34" charset="0"/>
              <a:cs typeface="Arial" panose="020B0604020202020204" pitchFamily="34" charset="0"/>
            </a:rPr>
            <a:t>US/Non-US</a:t>
          </a:r>
        </a:p>
      </dgm:t>
    </dgm:pt>
    <dgm:pt modelId="{E6995638-6589-4D2D-8755-EABE23218440}" type="parTrans" cxnId="{3F6632B3-42FF-4E31-833E-894C1E4D78E4}">
      <dgm:prSet/>
      <dgm:spPr/>
      <dgm:t>
        <a:bodyPr/>
        <a:lstStyle/>
        <a:p>
          <a:endParaRPr lang="en-US"/>
        </a:p>
      </dgm:t>
    </dgm:pt>
    <dgm:pt modelId="{1F6BF123-EC2B-4691-A41D-D0F16830FFAD}" type="sibTrans" cxnId="{3F6632B3-42FF-4E31-833E-894C1E4D78E4}">
      <dgm:prSet/>
      <dgm:spPr/>
      <dgm:t>
        <a:bodyPr/>
        <a:lstStyle/>
        <a:p>
          <a:endParaRPr lang="en-US"/>
        </a:p>
      </dgm:t>
    </dgm:pt>
    <dgm:pt modelId="{02EF9663-724F-4CFF-B473-86A5245A2296}">
      <dgm:prSet/>
      <dgm:spPr/>
      <dgm:t>
        <a:bodyPr/>
        <a:lstStyle/>
        <a:p>
          <a:endParaRPr lang="en-US"/>
        </a:p>
      </dgm:t>
    </dgm:pt>
    <dgm:pt modelId="{BAACEF77-44DE-4E15-8E1E-F7D5EED5B0F1}" type="parTrans" cxnId="{368910E9-7734-4DD2-9AB9-50698D7DC1DE}">
      <dgm:prSet/>
      <dgm:spPr/>
      <dgm:t>
        <a:bodyPr/>
        <a:lstStyle/>
        <a:p>
          <a:endParaRPr lang="en-US"/>
        </a:p>
      </dgm:t>
    </dgm:pt>
    <dgm:pt modelId="{DE3AE575-FDA3-443F-BBC2-2D52443297A8}" type="sibTrans" cxnId="{368910E9-7734-4DD2-9AB9-50698D7DC1DE}">
      <dgm:prSet/>
      <dgm:spPr/>
      <dgm:t>
        <a:bodyPr/>
        <a:lstStyle/>
        <a:p>
          <a:endParaRPr lang="en-US"/>
        </a:p>
      </dgm:t>
    </dgm:pt>
    <dgm:pt modelId="{3E4BCFDE-0209-465A-9E57-26A02678973B}" type="pres">
      <dgm:prSet presAssocID="{103EB1E2-A46D-463D-B641-F59294F04CED}" presName="cycle" presStyleCnt="0">
        <dgm:presLayoutVars>
          <dgm:chMax val="1"/>
          <dgm:dir/>
          <dgm:animLvl val="ctr"/>
          <dgm:resizeHandles val="exact"/>
        </dgm:presLayoutVars>
      </dgm:prSet>
      <dgm:spPr/>
    </dgm:pt>
    <dgm:pt modelId="{FF52CEDA-488C-4DC1-9EB7-47B0D48B0CE6}" type="pres">
      <dgm:prSet presAssocID="{63F80704-D315-4151-A68E-F31FAEA85CDF}" presName="centerShape" presStyleLbl="node0" presStyleIdx="0" presStyleCnt="1" custScaleX="104382" custScaleY="102317" custLinFactNeighborX="316" custLinFactNeighborY="-177"/>
      <dgm:spPr/>
    </dgm:pt>
    <dgm:pt modelId="{0D1458EA-4DAE-4074-B575-6D46CCFCF595}" type="pres">
      <dgm:prSet presAssocID="{34077730-1F14-4A08-9E23-48A1DD6C057C}" presName="parTrans" presStyleLbl="bgSibTrans2D1" presStyleIdx="0" presStyleCnt="3" custLinFactNeighborX="6552" custLinFactNeighborY="9585"/>
      <dgm:spPr/>
    </dgm:pt>
    <dgm:pt modelId="{7BA7FA26-7CF0-4672-BB19-BEBC82799696}" type="pres">
      <dgm:prSet presAssocID="{C0303CD2-BFCA-497B-90B2-27E030BE9135}" presName="node" presStyleLbl="node1" presStyleIdx="0" presStyleCnt="3" custScaleX="103025" custScaleY="120668" custRadScaleRad="113005" custRadScaleInc="-4603">
        <dgm:presLayoutVars>
          <dgm:bulletEnabled val="1"/>
        </dgm:presLayoutVars>
      </dgm:prSet>
      <dgm:spPr/>
    </dgm:pt>
    <dgm:pt modelId="{42C3C954-74B3-476C-AAB6-A71F385722AB}" type="pres">
      <dgm:prSet presAssocID="{80D25042-96AE-4524-8CF6-C7CED956484E}" presName="parTrans" presStyleLbl="bgSibTrans2D1" presStyleIdx="1" presStyleCnt="3"/>
      <dgm:spPr/>
    </dgm:pt>
    <dgm:pt modelId="{983FAB4C-A6E1-4AAF-B223-E05C65F959F7}" type="pres">
      <dgm:prSet presAssocID="{81F6C39B-9D7D-4697-91F9-AECFBFA4BFBD}" presName="node" presStyleLbl="node1" presStyleIdx="1" presStyleCnt="3" custScaleX="115593" custScaleY="114779" custRadScaleRad="98523" custRadScaleInc="2457">
        <dgm:presLayoutVars>
          <dgm:bulletEnabled val="1"/>
        </dgm:presLayoutVars>
      </dgm:prSet>
      <dgm:spPr/>
    </dgm:pt>
    <dgm:pt modelId="{B3194595-F7CD-4F83-97BD-0ABF881B0A67}" type="pres">
      <dgm:prSet presAssocID="{E6995638-6589-4D2D-8755-EABE23218440}" presName="parTrans" presStyleLbl="bgSibTrans2D1" presStyleIdx="2" presStyleCnt="3" custLinFactNeighborX="-3913" custLinFactNeighborY="14605"/>
      <dgm:spPr/>
    </dgm:pt>
    <dgm:pt modelId="{52CEAD76-D5CA-4017-A7C4-BE0BE228B0A0}" type="pres">
      <dgm:prSet presAssocID="{EEA4887B-3F40-463B-B991-8674967A6130}" presName="node" presStyleLbl="node1" presStyleIdx="2" presStyleCnt="3" custScaleX="97305" custScaleY="109313" custRadScaleRad="111931" custRadScaleInc="933">
        <dgm:presLayoutVars>
          <dgm:bulletEnabled val="1"/>
        </dgm:presLayoutVars>
      </dgm:prSet>
      <dgm:spPr/>
    </dgm:pt>
  </dgm:ptLst>
  <dgm:cxnLst>
    <dgm:cxn modelId="{56265205-3F42-4733-9686-CA7988BDFC14}" type="presOf" srcId="{103EB1E2-A46D-463D-B641-F59294F04CED}" destId="{3E4BCFDE-0209-465A-9E57-26A02678973B}" srcOrd="0" destOrd="0" presId="urn:microsoft.com/office/officeart/2005/8/layout/radial4"/>
    <dgm:cxn modelId="{7AB4DA0E-EDE9-49F2-BF18-258AFBEFD3EA}" type="presOf" srcId="{C0303CD2-BFCA-497B-90B2-27E030BE9135}" destId="{7BA7FA26-7CF0-4672-BB19-BEBC82799696}" srcOrd="0" destOrd="0" presId="urn:microsoft.com/office/officeart/2005/8/layout/radial4"/>
    <dgm:cxn modelId="{83106775-7206-4650-9BC9-CFADCCE0A08C}" srcId="{63F80704-D315-4151-A68E-F31FAEA85CDF}" destId="{C0303CD2-BFCA-497B-90B2-27E030BE9135}" srcOrd="0" destOrd="0" parTransId="{34077730-1F14-4A08-9E23-48A1DD6C057C}" sibTransId="{0E14DECA-D87F-45CE-8526-41F3D47D9576}"/>
    <dgm:cxn modelId="{AC2D967C-E512-4EAE-8807-431D30B1BD83}" type="presOf" srcId="{E6995638-6589-4D2D-8755-EABE23218440}" destId="{B3194595-F7CD-4F83-97BD-0ABF881B0A67}" srcOrd="0" destOrd="0" presId="urn:microsoft.com/office/officeart/2005/8/layout/radial4"/>
    <dgm:cxn modelId="{73C99197-148E-48C9-BAF0-B5EC0346C543}" srcId="{63F80704-D315-4151-A68E-F31FAEA85CDF}" destId="{81F6C39B-9D7D-4697-91F9-AECFBFA4BFBD}" srcOrd="1" destOrd="0" parTransId="{80D25042-96AE-4524-8CF6-C7CED956484E}" sibTransId="{8BBF5E88-F95A-4DE3-AA33-A3B4FC9DB2B3}"/>
    <dgm:cxn modelId="{6D1FC8A4-5075-4609-A795-668F29C23CAE}" type="presOf" srcId="{80D25042-96AE-4524-8CF6-C7CED956484E}" destId="{42C3C954-74B3-476C-AAB6-A71F385722AB}" srcOrd="0" destOrd="0" presId="urn:microsoft.com/office/officeart/2005/8/layout/radial4"/>
    <dgm:cxn modelId="{3F6632B3-42FF-4E31-833E-894C1E4D78E4}" srcId="{63F80704-D315-4151-A68E-F31FAEA85CDF}" destId="{EEA4887B-3F40-463B-B991-8674967A6130}" srcOrd="2" destOrd="0" parTransId="{E6995638-6589-4D2D-8755-EABE23218440}" sibTransId="{1F6BF123-EC2B-4691-A41D-D0F16830FFAD}"/>
    <dgm:cxn modelId="{25683DC7-032B-480B-93E2-FBAE3DB8371B}" type="presOf" srcId="{63F80704-D315-4151-A68E-F31FAEA85CDF}" destId="{FF52CEDA-488C-4DC1-9EB7-47B0D48B0CE6}" srcOrd="0" destOrd="0" presId="urn:microsoft.com/office/officeart/2005/8/layout/radial4"/>
    <dgm:cxn modelId="{393628D1-FD15-4629-AF4D-3E10D2E210F2}" type="presOf" srcId="{81F6C39B-9D7D-4697-91F9-AECFBFA4BFBD}" destId="{983FAB4C-A6E1-4AAF-B223-E05C65F959F7}" srcOrd="0" destOrd="0" presId="urn:microsoft.com/office/officeart/2005/8/layout/radial4"/>
    <dgm:cxn modelId="{4132DDD4-99A8-4364-8C6A-9BDE64E91E49}" type="presOf" srcId="{EEA4887B-3F40-463B-B991-8674967A6130}" destId="{52CEAD76-D5CA-4017-A7C4-BE0BE228B0A0}" srcOrd="0" destOrd="0" presId="urn:microsoft.com/office/officeart/2005/8/layout/radial4"/>
    <dgm:cxn modelId="{A86FB5E5-A9D6-432C-BE2A-1630D7959EDA}" type="presOf" srcId="{34077730-1F14-4A08-9E23-48A1DD6C057C}" destId="{0D1458EA-4DAE-4074-B575-6D46CCFCF595}" srcOrd="0" destOrd="0" presId="urn:microsoft.com/office/officeart/2005/8/layout/radial4"/>
    <dgm:cxn modelId="{368910E9-7734-4DD2-9AB9-50698D7DC1DE}" srcId="{103EB1E2-A46D-463D-B641-F59294F04CED}" destId="{02EF9663-724F-4CFF-B473-86A5245A2296}" srcOrd="1" destOrd="0" parTransId="{BAACEF77-44DE-4E15-8E1E-F7D5EED5B0F1}" sibTransId="{DE3AE575-FDA3-443F-BBC2-2D52443297A8}"/>
    <dgm:cxn modelId="{B8D157F8-D97A-4F0D-8FE6-B0DD526ADBC3}" srcId="{103EB1E2-A46D-463D-B641-F59294F04CED}" destId="{63F80704-D315-4151-A68E-F31FAEA85CDF}" srcOrd="0" destOrd="0" parTransId="{78BDC5FB-A3D7-4106-B0F4-6DBFD2FAA0C2}" sibTransId="{8127C496-192D-44DA-AEBF-32C415473D39}"/>
    <dgm:cxn modelId="{3AB328D8-5AE3-43F4-9007-E51B00F768CC}" type="presParOf" srcId="{3E4BCFDE-0209-465A-9E57-26A02678973B}" destId="{FF52CEDA-488C-4DC1-9EB7-47B0D48B0CE6}" srcOrd="0" destOrd="0" presId="urn:microsoft.com/office/officeart/2005/8/layout/radial4"/>
    <dgm:cxn modelId="{62C20505-65B2-4320-A872-4BD8A2753A91}" type="presParOf" srcId="{3E4BCFDE-0209-465A-9E57-26A02678973B}" destId="{0D1458EA-4DAE-4074-B575-6D46CCFCF595}" srcOrd="1" destOrd="0" presId="urn:microsoft.com/office/officeart/2005/8/layout/radial4"/>
    <dgm:cxn modelId="{DDFDF2DD-07E4-4D7C-8F4C-0743DC67CA51}" type="presParOf" srcId="{3E4BCFDE-0209-465A-9E57-26A02678973B}" destId="{7BA7FA26-7CF0-4672-BB19-BEBC82799696}" srcOrd="2" destOrd="0" presId="urn:microsoft.com/office/officeart/2005/8/layout/radial4"/>
    <dgm:cxn modelId="{F08557CA-2DAA-467B-87C2-D5523AAC2BF7}" type="presParOf" srcId="{3E4BCFDE-0209-465A-9E57-26A02678973B}" destId="{42C3C954-74B3-476C-AAB6-A71F385722AB}" srcOrd="3" destOrd="0" presId="urn:microsoft.com/office/officeart/2005/8/layout/radial4"/>
    <dgm:cxn modelId="{E6F1DDC9-8A25-4126-888B-233E592DB917}" type="presParOf" srcId="{3E4BCFDE-0209-465A-9E57-26A02678973B}" destId="{983FAB4C-A6E1-4AAF-B223-E05C65F959F7}" srcOrd="4" destOrd="0" presId="urn:microsoft.com/office/officeart/2005/8/layout/radial4"/>
    <dgm:cxn modelId="{38FF835B-7B28-4424-998B-FF680B04D200}" type="presParOf" srcId="{3E4BCFDE-0209-465A-9E57-26A02678973B}" destId="{B3194595-F7CD-4F83-97BD-0ABF881B0A67}" srcOrd="5" destOrd="0" presId="urn:microsoft.com/office/officeart/2005/8/layout/radial4"/>
    <dgm:cxn modelId="{350D8A47-D346-4199-8023-D76795BD0313}" type="presParOf" srcId="{3E4BCFDE-0209-465A-9E57-26A02678973B}" destId="{52CEAD76-D5CA-4017-A7C4-BE0BE228B0A0}" srcOrd="6" destOrd="0" presId="urn:microsoft.com/office/officeart/2005/8/layout/radial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27CD5E1-D294-4AD2-BE51-96F128997E02}">
      <dsp:nvSpPr>
        <dsp:cNvPr id="0" name=""/>
        <dsp:cNvSpPr/>
      </dsp:nvSpPr>
      <dsp:spPr>
        <a:xfrm>
          <a:off x="592393" y="1380121"/>
          <a:ext cx="682813" cy="682813"/>
        </a:xfrm>
        <a:prstGeom prst="rect">
          <a:avLst/>
        </a:prstGeom>
        <a:blipFill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9050" cap="flat" cmpd="sng" algn="ctr">
          <a:solidFill>
            <a:schemeClr val="lt1">
              <a:alpha val="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64054457-EF31-4501-BC0B-FCDCA6DD5C94}">
      <dsp:nvSpPr>
        <dsp:cNvPr id="0" name=""/>
        <dsp:cNvSpPr/>
      </dsp:nvSpPr>
      <dsp:spPr>
        <a:xfrm>
          <a:off x="0" y="2206943"/>
          <a:ext cx="2173311" cy="5505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US" sz="1800" kern="1200" dirty="0">
              <a:latin typeface="Arial Rounded MT Bold" panose="020F0704030504030204" pitchFamily="34" charset="0"/>
            </a:rPr>
            <a:t>Background</a:t>
          </a:r>
        </a:p>
      </dsp:txBody>
      <dsp:txXfrm>
        <a:off x="0" y="2206943"/>
        <a:ext cx="2173311" cy="550546"/>
      </dsp:txXfrm>
    </dsp:sp>
    <dsp:sp modelId="{5BF85428-8B97-4328-BA1D-FE46DBC6C7FC}">
      <dsp:nvSpPr>
        <dsp:cNvPr id="0" name=""/>
        <dsp:cNvSpPr/>
      </dsp:nvSpPr>
      <dsp:spPr>
        <a:xfrm>
          <a:off x="2335588" y="1308857"/>
          <a:ext cx="682813" cy="68281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alpha val="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7CC8096E-DB6F-4FA5-A1CA-64E31B7E4F2E}">
      <dsp:nvSpPr>
        <dsp:cNvPr id="0" name=""/>
        <dsp:cNvSpPr/>
      </dsp:nvSpPr>
      <dsp:spPr>
        <a:xfrm>
          <a:off x="2143656" y="2206943"/>
          <a:ext cx="1376367" cy="5505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US" sz="1800" kern="1200" dirty="0">
              <a:latin typeface="Arial Rounded MT Bold" panose="020F0704030504030204" pitchFamily="34" charset="0"/>
            </a:rPr>
            <a:t>Business Use Case</a:t>
          </a:r>
        </a:p>
      </dsp:txBody>
      <dsp:txXfrm>
        <a:off x="2143656" y="2206943"/>
        <a:ext cx="1376367" cy="550546"/>
      </dsp:txXfrm>
    </dsp:sp>
    <dsp:sp modelId="{99E5F26E-3545-47AC-BA64-B11C12A673D4}">
      <dsp:nvSpPr>
        <dsp:cNvPr id="0" name=""/>
        <dsp:cNvSpPr/>
      </dsp:nvSpPr>
      <dsp:spPr>
        <a:xfrm>
          <a:off x="4136691" y="1308857"/>
          <a:ext cx="682813" cy="68281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solidFill>
            <a:schemeClr val="lt1">
              <a:alpha val="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8F246927-B826-4893-B23D-BFD75C4B4B3E}">
      <dsp:nvSpPr>
        <dsp:cNvPr id="0" name=""/>
        <dsp:cNvSpPr/>
      </dsp:nvSpPr>
      <dsp:spPr>
        <a:xfrm>
          <a:off x="3789915" y="2206943"/>
          <a:ext cx="1376367" cy="5505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US" sz="1800" kern="1200" dirty="0">
              <a:latin typeface="Arial Rounded MT Bold" panose="020F0704030504030204" pitchFamily="34" charset="0"/>
            </a:rPr>
            <a:t>Data Description</a:t>
          </a:r>
        </a:p>
      </dsp:txBody>
      <dsp:txXfrm>
        <a:off x="3789915" y="2206943"/>
        <a:ext cx="1376367" cy="550546"/>
      </dsp:txXfrm>
    </dsp:sp>
    <dsp:sp modelId="{79E1FC04-A056-4AC8-BAEB-38E50CB3BED7}">
      <dsp:nvSpPr>
        <dsp:cNvPr id="0" name=""/>
        <dsp:cNvSpPr/>
      </dsp:nvSpPr>
      <dsp:spPr>
        <a:xfrm>
          <a:off x="5811982" y="1308857"/>
          <a:ext cx="682813" cy="68281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solidFill>
            <a:schemeClr val="lt1">
              <a:alpha val="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E2CC11EE-2BB6-4D41-B610-9C01ED38B17E}">
      <dsp:nvSpPr>
        <dsp:cNvPr id="0" name=""/>
        <dsp:cNvSpPr/>
      </dsp:nvSpPr>
      <dsp:spPr>
        <a:xfrm>
          <a:off x="5465202" y="2206943"/>
          <a:ext cx="1376367" cy="5505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US" sz="1800" kern="1200" dirty="0">
              <a:latin typeface="Arial Rounded MT Bold" panose="020F0704030504030204" pitchFamily="34" charset="0"/>
            </a:rPr>
            <a:t>Feature Extraction</a:t>
          </a:r>
        </a:p>
      </dsp:txBody>
      <dsp:txXfrm>
        <a:off x="5465202" y="2206943"/>
        <a:ext cx="1376367" cy="550546"/>
      </dsp:txXfrm>
    </dsp:sp>
    <dsp:sp modelId="{B9ADAC43-4273-4106-8E4F-8590EECCC709}">
      <dsp:nvSpPr>
        <dsp:cNvPr id="0" name=""/>
        <dsp:cNvSpPr/>
      </dsp:nvSpPr>
      <dsp:spPr>
        <a:xfrm>
          <a:off x="7400183" y="1308857"/>
          <a:ext cx="682813" cy="682813"/>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flat" cmpd="sng" algn="ctr">
          <a:solidFill>
            <a:schemeClr val="lt1">
              <a:alpha val="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2498AED9-79AC-4044-AE12-12C5E4CB4D7E}">
      <dsp:nvSpPr>
        <dsp:cNvPr id="0" name=""/>
        <dsp:cNvSpPr/>
      </dsp:nvSpPr>
      <dsp:spPr>
        <a:xfrm>
          <a:off x="7053406" y="2206943"/>
          <a:ext cx="1376367" cy="5505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US" sz="1800" kern="1200" dirty="0">
              <a:latin typeface="Arial Rounded MT Bold" panose="020F0704030504030204" pitchFamily="34" charset="0"/>
            </a:rPr>
            <a:t>Model</a:t>
          </a:r>
        </a:p>
      </dsp:txBody>
      <dsp:txXfrm>
        <a:off x="7053406" y="2206943"/>
        <a:ext cx="1376367" cy="550546"/>
      </dsp:txXfrm>
    </dsp:sp>
    <dsp:sp modelId="{0F65E76F-315C-4A8C-B25A-538BDCA1465F}">
      <dsp:nvSpPr>
        <dsp:cNvPr id="0" name=""/>
        <dsp:cNvSpPr/>
      </dsp:nvSpPr>
      <dsp:spPr>
        <a:xfrm>
          <a:off x="9002897" y="1308857"/>
          <a:ext cx="682813" cy="682813"/>
        </a:xfrm>
        <a:prstGeom prst="rect">
          <a:avLst/>
        </a:prstGeom>
        <a:blipFill rotWithShape="1">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a:blipFill>
        <a:ln w="19050" cap="flat" cmpd="sng" algn="ctr">
          <a:solidFill>
            <a:schemeClr val="lt1">
              <a:alpha val="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AF3E8118-249E-4DFA-9A3B-6BC91EA78668}">
      <dsp:nvSpPr>
        <dsp:cNvPr id="0" name=""/>
        <dsp:cNvSpPr/>
      </dsp:nvSpPr>
      <dsp:spPr>
        <a:xfrm>
          <a:off x="8656116" y="2206943"/>
          <a:ext cx="1376367" cy="5505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US" sz="1800" kern="1200" dirty="0">
              <a:latin typeface="Arial Rounded MT Bold" panose="020F0704030504030204" pitchFamily="34" charset="0"/>
            </a:rPr>
            <a:t>Conclusion</a:t>
          </a:r>
        </a:p>
      </dsp:txBody>
      <dsp:txXfrm>
        <a:off x="8656116" y="2206943"/>
        <a:ext cx="1376367" cy="550546"/>
      </dsp:txXfrm>
    </dsp:sp>
    <dsp:sp modelId="{7DB52AFD-4136-4080-B1A6-75EAC4769923}">
      <dsp:nvSpPr>
        <dsp:cNvPr id="0" name=""/>
        <dsp:cNvSpPr/>
      </dsp:nvSpPr>
      <dsp:spPr>
        <a:xfrm>
          <a:off x="10620128" y="1264231"/>
          <a:ext cx="682813" cy="682813"/>
        </a:xfrm>
        <a:prstGeom prst="rect">
          <a:avLst/>
        </a:prstGeom>
        <a:blipFill rotWithShape="1">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a:blipFill>
        <a:ln w="19050" cap="flat" cmpd="sng" algn="ctr">
          <a:solidFill>
            <a:schemeClr val="lt1">
              <a:alpha val="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622183BF-78C7-43AA-8240-F34300CD47ED}">
      <dsp:nvSpPr>
        <dsp:cNvPr id="0" name=""/>
        <dsp:cNvSpPr/>
      </dsp:nvSpPr>
      <dsp:spPr>
        <a:xfrm>
          <a:off x="10331417" y="2206943"/>
          <a:ext cx="1376367" cy="5505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US" sz="1800" kern="1200">
              <a:latin typeface="Arial Rounded MT Bold" panose="020F0704030504030204" pitchFamily="34" charset="0"/>
            </a:rPr>
            <a:t>Demo</a:t>
          </a:r>
        </a:p>
      </dsp:txBody>
      <dsp:txXfrm>
        <a:off x="10331417" y="2206943"/>
        <a:ext cx="1376367" cy="55054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44A6F79-3629-4D45-9772-F9AB3CF00B83}">
      <dsp:nvSpPr>
        <dsp:cNvPr id="0" name=""/>
        <dsp:cNvSpPr/>
      </dsp:nvSpPr>
      <dsp:spPr>
        <a:xfrm>
          <a:off x="4602" y="0"/>
          <a:ext cx="2012335" cy="960999"/>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latin typeface="Arial" panose="020B0604020202020204" pitchFamily="34" charset="0"/>
              <a:cs typeface="Arial" panose="020B0604020202020204" pitchFamily="34" charset="0"/>
            </a:rPr>
            <a:t>Select validated voice data files</a:t>
          </a:r>
        </a:p>
      </dsp:txBody>
      <dsp:txXfrm>
        <a:off x="32749" y="28147"/>
        <a:ext cx="1956041" cy="904705"/>
      </dsp:txXfrm>
    </dsp:sp>
    <dsp:sp modelId="{9E0A1D91-ACC8-4C30-8B58-275A9D06D964}">
      <dsp:nvSpPr>
        <dsp:cNvPr id="0" name=""/>
        <dsp:cNvSpPr/>
      </dsp:nvSpPr>
      <dsp:spPr>
        <a:xfrm>
          <a:off x="2218171" y="230969"/>
          <a:ext cx="426615" cy="499059"/>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2218171" y="330781"/>
        <a:ext cx="298631" cy="299435"/>
      </dsp:txXfrm>
    </dsp:sp>
    <dsp:sp modelId="{34AD8E84-32CB-4491-A18A-5F71985769CF}">
      <dsp:nvSpPr>
        <dsp:cNvPr id="0" name=""/>
        <dsp:cNvSpPr/>
      </dsp:nvSpPr>
      <dsp:spPr>
        <a:xfrm>
          <a:off x="2821872" y="0"/>
          <a:ext cx="2012335" cy="960999"/>
        </a:xfrm>
        <a:prstGeom prst="roundRect">
          <a:avLst>
            <a:gd name="adj" fmla="val 10000"/>
          </a:avLst>
        </a:prstGeom>
        <a:solidFill>
          <a:schemeClr val="accent2">
            <a:hueOff val="-485121"/>
            <a:satOff val="-27976"/>
            <a:lumOff val="287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latin typeface="Arial" panose="020B0604020202020204" pitchFamily="34" charset="0"/>
              <a:cs typeface="Arial" panose="020B0604020202020204" pitchFamily="34" charset="0"/>
            </a:rPr>
            <a:t>Filter files for null accent, gender and age</a:t>
          </a:r>
        </a:p>
      </dsp:txBody>
      <dsp:txXfrm>
        <a:off x="2850019" y="28147"/>
        <a:ext cx="1956041" cy="904705"/>
      </dsp:txXfrm>
    </dsp:sp>
    <dsp:sp modelId="{79279151-38E6-4551-B9CF-7E1A30E9BCB5}">
      <dsp:nvSpPr>
        <dsp:cNvPr id="0" name=""/>
        <dsp:cNvSpPr/>
      </dsp:nvSpPr>
      <dsp:spPr>
        <a:xfrm>
          <a:off x="5035440" y="230969"/>
          <a:ext cx="426615" cy="499059"/>
        </a:xfrm>
        <a:prstGeom prst="rightArrow">
          <a:avLst>
            <a:gd name="adj1" fmla="val 60000"/>
            <a:gd name="adj2" fmla="val 50000"/>
          </a:avLst>
        </a:prstGeom>
        <a:solidFill>
          <a:schemeClr val="accent2">
            <a:hueOff val="-727682"/>
            <a:satOff val="-41964"/>
            <a:lumOff val="4314"/>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5035440" y="330781"/>
        <a:ext cx="298631" cy="299435"/>
      </dsp:txXfrm>
    </dsp:sp>
    <dsp:sp modelId="{1B73CD60-0C44-451E-B910-9A0B29E702D2}">
      <dsp:nvSpPr>
        <dsp:cNvPr id="0" name=""/>
        <dsp:cNvSpPr/>
      </dsp:nvSpPr>
      <dsp:spPr>
        <a:xfrm>
          <a:off x="5639141" y="0"/>
          <a:ext cx="2012335" cy="960999"/>
        </a:xfrm>
        <a:prstGeom prst="roundRect">
          <a:avLst>
            <a:gd name="adj" fmla="val 10000"/>
          </a:avLst>
        </a:prstGeom>
        <a:solidFill>
          <a:schemeClr val="accent2">
            <a:hueOff val="-970242"/>
            <a:satOff val="-55952"/>
            <a:lumOff val="575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latin typeface="Arial" panose="020B0604020202020204" pitchFamily="34" charset="0"/>
              <a:cs typeface="Arial" panose="020B0604020202020204" pitchFamily="34" charset="0"/>
            </a:rPr>
            <a:t>Filter for only positively reviewed </a:t>
          </a:r>
        </a:p>
      </dsp:txBody>
      <dsp:txXfrm>
        <a:off x="5667288" y="28147"/>
        <a:ext cx="1956041" cy="904705"/>
      </dsp:txXfrm>
    </dsp:sp>
    <dsp:sp modelId="{6D814B1E-34FC-40FF-BCCF-8E25AEAE7310}">
      <dsp:nvSpPr>
        <dsp:cNvPr id="0" name=""/>
        <dsp:cNvSpPr/>
      </dsp:nvSpPr>
      <dsp:spPr>
        <a:xfrm>
          <a:off x="7852710" y="230969"/>
          <a:ext cx="426615" cy="499059"/>
        </a:xfrm>
        <a:prstGeom prst="rightArrow">
          <a:avLst>
            <a:gd name="adj1" fmla="val 60000"/>
            <a:gd name="adj2" fmla="val 50000"/>
          </a:avLst>
        </a:prstGeom>
        <a:solidFill>
          <a:schemeClr val="accent2">
            <a:hueOff val="-1455363"/>
            <a:satOff val="-83928"/>
            <a:lumOff val="8628"/>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7852710" y="330781"/>
        <a:ext cx="298631" cy="299435"/>
      </dsp:txXfrm>
    </dsp:sp>
    <dsp:sp modelId="{50943441-4E0D-4275-9416-547D5A10143B}">
      <dsp:nvSpPr>
        <dsp:cNvPr id="0" name=""/>
        <dsp:cNvSpPr/>
      </dsp:nvSpPr>
      <dsp:spPr>
        <a:xfrm>
          <a:off x="8456411" y="0"/>
          <a:ext cx="2012335" cy="960999"/>
        </a:xfrm>
        <a:prstGeom prst="roundRect">
          <a:avLst>
            <a:gd name="adj" fmla="val 10000"/>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latin typeface="Arial" panose="020B0604020202020204" pitchFamily="34" charset="0"/>
              <a:cs typeface="Arial" panose="020B0604020202020204" pitchFamily="34" charset="0"/>
            </a:rPr>
            <a:t>52,000 Audio files</a:t>
          </a:r>
        </a:p>
        <a:p>
          <a:pPr marL="0" lvl="0" indent="0" algn="ctr" defTabSz="755650">
            <a:lnSpc>
              <a:spcPct val="90000"/>
            </a:lnSpc>
            <a:spcBef>
              <a:spcPct val="0"/>
            </a:spcBef>
            <a:spcAft>
              <a:spcPct val="35000"/>
            </a:spcAft>
            <a:buNone/>
          </a:pPr>
          <a:r>
            <a:rPr lang="en-US" sz="1700" kern="1200" dirty="0">
              <a:latin typeface="Arial" panose="020B0604020202020204" pitchFamily="34" charset="0"/>
              <a:cs typeface="Arial" panose="020B0604020202020204" pitchFamily="34" charset="0"/>
            </a:rPr>
            <a:t>(Audio duration ~ 3-10 seconds)</a:t>
          </a:r>
        </a:p>
      </dsp:txBody>
      <dsp:txXfrm>
        <a:off x="8484558" y="28147"/>
        <a:ext cx="1956041" cy="90470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F046BDC-3096-459A-A94C-643467DF03A8}">
      <dsp:nvSpPr>
        <dsp:cNvPr id="0" name=""/>
        <dsp:cNvSpPr/>
      </dsp:nvSpPr>
      <dsp:spPr>
        <a:xfrm>
          <a:off x="0" y="0"/>
          <a:ext cx="9795353" cy="2316688"/>
        </a:xfrm>
        <a:prstGeom prst="roundRect">
          <a:avLst>
            <a:gd name="adj" fmla="val 10000"/>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D6FF9903-0E16-412A-9157-12ACEDFB5C4B}">
      <dsp:nvSpPr>
        <dsp:cNvPr id="0" name=""/>
        <dsp:cNvSpPr/>
      </dsp:nvSpPr>
      <dsp:spPr>
        <a:xfrm>
          <a:off x="293860" y="510313"/>
          <a:ext cx="2877384" cy="1698905"/>
        </a:xfrm>
        <a:prstGeom prst="roundRect">
          <a:avLst>
            <a:gd name="adj" fmla="val 10000"/>
          </a:avLst>
        </a:prstGeom>
        <a:blipFill>
          <a:blip xmlns:r="http://schemas.openxmlformats.org/officeDocument/2006/relationships" r:embed="rId1">
            <a:alphaModFix amt="20000"/>
            <a:extLst>
              <a:ext uri="{28A0092B-C50C-407E-A947-70E740481C1C}">
                <a14:useLocalDpi xmlns:a14="http://schemas.microsoft.com/office/drawing/2010/main" val="0"/>
              </a:ext>
            </a:extLst>
          </a:blip>
          <a:srcRect/>
          <a:stretch>
            <a:fillRect l="-6000" r="-6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A9B60E0-BE57-45C6-85A9-82543BB20473}">
      <dsp:nvSpPr>
        <dsp:cNvPr id="0" name=""/>
        <dsp:cNvSpPr/>
      </dsp:nvSpPr>
      <dsp:spPr>
        <a:xfrm rot="10800000">
          <a:off x="293860" y="2316688"/>
          <a:ext cx="2877384" cy="2831508"/>
        </a:xfrm>
        <a:prstGeom prst="round2SameRect">
          <a:avLst>
            <a:gd name="adj1" fmla="val 10500"/>
            <a:gd name="adj2" fmla="val 0"/>
          </a:avLst>
        </a:prstGeom>
        <a:solidFill>
          <a:schemeClr val="accent5">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62280" tIns="462280" rIns="462280" bIns="462280" numCol="1" spcCol="1270" anchor="t" anchorCtr="0">
          <a:noAutofit/>
        </a:bodyPr>
        <a:lstStyle/>
        <a:p>
          <a:pPr marL="0" lvl="0" indent="0" algn="ctr" defTabSz="2889250">
            <a:lnSpc>
              <a:spcPct val="90000"/>
            </a:lnSpc>
            <a:spcBef>
              <a:spcPct val="0"/>
            </a:spcBef>
            <a:spcAft>
              <a:spcPct val="35000"/>
            </a:spcAft>
            <a:buNone/>
          </a:pPr>
          <a:endParaRPr lang="en-US" sz="6500" kern="1200" dirty="0"/>
        </a:p>
      </dsp:txBody>
      <dsp:txXfrm rot="10800000">
        <a:off x="380939" y="2316688"/>
        <a:ext cx="2703226" cy="2744429"/>
      </dsp:txXfrm>
    </dsp:sp>
    <dsp:sp modelId="{189218E9-07ED-44BF-A277-BE8333BB4D6B}">
      <dsp:nvSpPr>
        <dsp:cNvPr id="0" name=""/>
        <dsp:cNvSpPr/>
      </dsp:nvSpPr>
      <dsp:spPr>
        <a:xfrm>
          <a:off x="3499871" y="675065"/>
          <a:ext cx="2790718" cy="1546666"/>
        </a:xfrm>
        <a:prstGeom prst="roundRect">
          <a:avLst>
            <a:gd name="adj" fmla="val 10000"/>
          </a:avLst>
        </a:prstGeom>
        <a:blipFill>
          <a:blip xmlns:r="http://schemas.openxmlformats.org/officeDocument/2006/relationships" r:embed="rId2">
            <a:alphaModFix amt="35000"/>
            <a:extLst>
              <a:ext uri="{28A0092B-C50C-407E-A947-70E740481C1C}">
                <a14:useLocalDpi xmlns:a14="http://schemas.microsoft.com/office/drawing/2010/main" val="0"/>
              </a:ext>
            </a:extLst>
          </a:blip>
          <a:srcRect/>
          <a:stretch>
            <a:fillRect l="-13000" r="-13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C8F823F-2C7E-4026-B7D5-C4201981034A}">
      <dsp:nvSpPr>
        <dsp:cNvPr id="0" name=""/>
        <dsp:cNvSpPr/>
      </dsp:nvSpPr>
      <dsp:spPr>
        <a:xfrm rot="10800000">
          <a:off x="3458984" y="2316688"/>
          <a:ext cx="2877384" cy="2831508"/>
        </a:xfrm>
        <a:prstGeom prst="round2SameRect">
          <a:avLst>
            <a:gd name="adj1" fmla="val 10500"/>
            <a:gd name="adj2" fmla="val 0"/>
          </a:avLst>
        </a:prstGeom>
        <a:solidFill>
          <a:schemeClr val="accent4">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t" anchorCtr="0">
          <a:noAutofit/>
        </a:bodyPr>
        <a:lstStyle/>
        <a:p>
          <a:pPr marL="0" lvl="0" indent="0" algn="ctr" defTabSz="1066800">
            <a:lnSpc>
              <a:spcPct val="90000"/>
            </a:lnSpc>
            <a:spcBef>
              <a:spcPct val="0"/>
            </a:spcBef>
            <a:spcAft>
              <a:spcPct val="35000"/>
            </a:spcAft>
            <a:buNone/>
          </a:pPr>
          <a:endParaRPr lang="en-US" sz="2400" kern="1200" dirty="0">
            <a:solidFill>
              <a:schemeClr val="tx1">
                <a:lumMod val="50000"/>
                <a:lumOff val="50000"/>
              </a:schemeClr>
            </a:solidFill>
            <a:latin typeface="Arial" panose="020B0604020202020204" pitchFamily="34" charset="0"/>
            <a:cs typeface="Arial" panose="020B0604020202020204" pitchFamily="34" charset="0"/>
          </a:endParaRPr>
        </a:p>
      </dsp:txBody>
      <dsp:txXfrm rot="10800000">
        <a:off x="3546063" y="2316688"/>
        <a:ext cx="2703226" cy="2744429"/>
      </dsp:txXfrm>
    </dsp:sp>
    <dsp:sp modelId="{86BF688D-79EB-4F5E-8FC3-E00A4F634708}">
      <dsp:nvSpPr>
        <dsp:cNvPr id="0" name=""/>
        <dsp:cNvSpPr/>
      </dsp:nvSpPr>
      <dsp:spPr>
        <a:xfrm>
          <a:off x="6685712" y="684995"/>
          <a:ext cx="2737544" cy="1553342"/>
        </a:xfrm>
        <a:prstGeom prst="roundRect">
          <a:avLst>
            <a:gd name="adj" fmla="val 10000"/>
          </a:avLst>
        </a:prstGeom>
        <a:blipFill>
          <a:blip xmlns:r="http://schemas.openxmlformats.org/officeDocument/2006/relationships" r:embed="rId3">
            <a:alphaModFix amt="35000"/>
            <a:extLst>
              <a:ext uri="{28A0092B-C50C-407E-A947-70E740481C1C}">
                <a14:useLocalDpi xmlns:a14="http://schemas.microsoft.com/office/drawing/2010/main" val="0"/>
              </a:ext>
            </a:extLst>
          </a:blip>
          <a:srcRect/>
          <a:stretch>
            <a:fillRect l="-18000" r="-18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836C777-22FC-4BAC-8275-128D8054F252}">
      <dsp:nvSpPr>
        <dsp:cNvPr id="0" name=""/>
        <dsp:cNvSpPr/>
      </dsp:nvSpPr>
      <dsp:spPr>
        <a:xfrm rot="10800000">
          <a:off x="6624107" y="2316688"/>
          <a:ext cx="2877384" cy="2831508"/>
        </a:xfrm>
        <a:prstGeom prst="round2SameRect">
          <a:avLst>
            <a:gd name="adj1" fmla="val 10500"/>
            <a:gd name="adj2" fmla="val 0"/>
          </a:avLst>
        </a:prstGeom>
        <a:no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62280" tIns="462280" rIns="462280" bIns="462280" numCol="1" spcCol="1270" anchor="t" anchorCtr="0">
          <a:noAutofit/>
        </a:bodyPr>
        <a:lstStyle/>
        <a:p>
          <a:pPr marL="0" lvl="0" indent="0" algn="ctr" defTabSz="2889250">
            <a:lnSpc>
              <a:spcPct val="90000"/>
            </a:lnSpc>
            <a:spcBef>
              <a:spcPct val="0"/>
            </a:spcBef>
            <a:spcAft>
              <a:spcPct val="35000"/>
            </a:spcAft>
            <a:buNone/>
          </a:pPr>
          <a:endParaRPr lang="en-US" sz="6500" kern="1200" dirty="0"/>
        </a:p>
      </dsp:txBody>
      <dsp:txXfrm rot="10800000">
        <a:off x="6711186" y="2316688"/>
        <a:ext cx="2703226" cy="274442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5CACC29-5526-40A9-ABBF-C88D4282EC85}">
      <dsp:nvSpPr>
        <dsp:cNvPr id="0" name=""/>
        <dsp:cNvSpPr/>
      </dsp:nvSpPr>
      <dsp:spPr>
        <a:xfrm rot="5400000">
          <a:off x="-268422" y="274481"/>
          <a:ext cx="1789480" cy="1252636"/>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latin typeface="Arial" panose="020B0604020202020204" pitchFamily="34" charset="0"/>
              <a:cs typeface="Arial" panose="020B0604020202020204" pitchFamily="34" charset="0"/>
            </a:rPr>
            <a:t>L</a:t>
          </a:r>
          <a:r>
            <a:rPr lang="en-US" altLang="zh-CN" sz="2000" kern="1200" dirty="0">
              <a:latin typeface="Arial" panose="020B0604020202020204" pitchFamily="34" charset="0"/>
              <a:cs typeface="Arial" panose="020B0604020202020204" pitchFamily="34" charset="0"/>
            </a:rPr>
            <a:t>oading Trimming</a:t>
          </a:r>
          <a:endParaRPr lang="en-US" sz="2000" kern="1200" dirty="0">
            <a:latin typeface="Arial" panose="020B0604020202020204" pitchFamily="34" charset="0"/>
            <a:cs typeface="Arial" panose="020B0604020202020204" pitchFamily="34" charset="0"/>
          </a:endParaRPr>
        </a:p>
      </dsp:txBody>
      <dsp:txXfrm rot="-5400000">
        <a:off x="0" y="632377"/>
        <a:ext cx="1252636" cy="536844"/>
      </dsp:txXfrm>
    </dsp:sp>
    <dsp:sp modelId="{727629BD-8D89-489D-BA6B-E692FF7320D3}">
      <dsp:nvSpPr>
        <dsp:cNvPr id="0" name=""/>
        <dsp:cNvSpPr/>
      </dsp:nvSpPr>
      <dsp:spPr>
        <a:xfrm rot="5400000">
          <a:off x="3647191" y="-2320551"/>
          <a:ext cx="1163162" cy="5816382"/>
        </a:xfrm>
        <a:prstGeom prst="round2SameRect">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FontTx/>
            <a:buNone/>
          </a:pPr>
          <a:r>
            <a:rPr lang="en-US" sz="2000" b="1" kern="1200" dirty="0">
              <a:solidFill>
                <a:srgbClr val="FF0066"/>
              </a:solidFill>
              <a:latin typeface="Arial" panose="020B0604020202020204" pitchFamily="34" charset="0"/>
              <a:cs typeface="Arial" panose="020B0604020202020204" pitchFamily="34" charset="0"/>
              <a:sym typeface="Wingdings" panose="05000000000000000000" pitchFamily="2" charset="2"/>
            </a:rPr>
            <a:t>Step 1:  </a:t>
          </a:r>
          <a:r>
            <a:rPr lang="en-US" sz="2000" b="0" kern="1200" dirty="0">
              <a:latin typeface="Arial" panose="020B0604020202020204" pitchFamily="34" charset="0"/>
              <a:cs typeface="Arial" panose="020B0604020202020204" pitchFamily="34" charset="0"/>
              <a:sym typeface="Wingdings" panose="05000000000000000000" pitchFamily="2" charset="2"/>
            </a:rPr>
            <a:t>Loading wav files through </a:t>
          </a:r>
          <a:r>
            <a:rPr lang="en-US" sz="2000" b="0" kern="1200" dirty="0" err="1">
              <a:latin typeface="Arial" panose="020B0604020202020204" pitchFamily="34" charset="0"/>
              <a:cs typeface="Arial" panose="020B0604020202020204" pitchFamily="34" charset="0"/>
              <a:sym typeface="Wingdings" panose="05000000000000000000" pitchFamily="2" charset="2"/>
            </a:rPr>
            <a:t>librosa</a:t>
          </a:r>
          <a:r>
            <a:rPr lang="en-US" sz="2000" b="0" kern="1200" dirty="0">
              <a:latin typeface="Arial" panose="020B0604020202020204" pitchFamily="34" charset="0"/>
              <a:cs typeface="Arial" panose="020B0604020202020204" pitchFamily="34" charset="0"/>
              <a:sym typeface="Wingdings" panose="05000000000000000000" pitchFamily="2" charset="2"/>
            </a:rPr>
            <a:t> </a:t>
          </a:r>
          <a:endParaRPr lang="en-US" sz="2000" b="0" kern="1200" dirty="0">
            <a:latin typeface="Arial" panose="020B0604020202020204" pitchFamily="34" charset="0"/>
            <a:cs typeface="Arial" panose="020B0604020202020204" pitchFamily="34" charset="0"/>
          </a:endParaRPr>
        </a:p>
        <a:p>
          <a:pPr marL="228600" lvl="1" indent="-228600" algn="l" defTabSz="889000">
            <a:lnSpc>
              <a:spcPct val="90000"/>
            </a:lnSpc>
            <a:spcBef>
              <a:spcPct val="0"/>
            </a:spcBef>
            <a:spcAft>
              <a:spcPct val="15000"/>
            </a:spcAft>
            <a:buFontTx/>
            <a:buNone/>
          </a:pPr>
          <a:r>
            <a:rPr lang="en-US" sz="2000" b="1" kern="1200" dirty="0">
              <a:solidFill>
                <a:srgbClr val="FF0066"/>
              </a:solidFill>
              <a:latin typeface="Arial" panose="020B0604020202020204" pitchFamily="34" charset="0"/>
              <a:cs typeface="Arial" panose="020B0604020202020204" pitchFamily="34" charset="0"/>
              <a:sym typeface="Wingdings" panose="05000000000000000000" pitchFamily="2" charset="2"/>
            </a:rPr>
            <a:t>Step 2:  </a:t>
          </a:r>
          <a:r>
            <a:rPr lang="en-US" sz="2000" b="0" kern="1200" dirty="0">
              <a:latin typeface="Arial" panose="020B0604020202020204" pitchFamily="34" charset="0"/>
              <a:cs typeface="Arial" panose="020B0604020202020204" pitchFamily="34" charset="0"/>
              <a:sym typeface="Wingdings" panose="05000000000000000000" pitchFamily="2" charset="2"/>
            </a:rPr>
            <a:t>Trimming long silences in the wav file </a:t>
          </a:r>
          <a:endParaRPr lang="en-US" sz="2000" b="0" kern="1200" dirty="0">
            <a:latin typeface="Arial" panose="020B0604020202020204" pitchFamily="34" charset="0"/>
            <a:cs typeface="Arial" panose="020B0604020202020204" pitchFamily="34" charset="0"/>
          </a:endParaRPr>
        </a:p>
      </dsp:txBody>
      <dsp:txXfrm rot="-5400000">
        <a:off x="1320582" y="62839"/>
        <a:ext cx="5759601" cy="1049600"/>
      </dsp:txXfrm>
    </dsp:sp>
    <dsp:sp modelId="{644429D6-5EBD-4442-ABC7-146A256957EB}">
      <dsp:nvSpPr>
        <dsp:cNvPr id="0" name=""/>
        <dsp:cNvSpPr/>
      </dsp:nvSpPr>
      <dsp:spPr>
        <a:xfrm rot="5400000">
          <a:off x="-268422" y="1766610"/>
          <a:ext cx="1789480" cy="1252636"/>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latin typeface="Arial" panose="020B0604020202020204" pitchFamily="34" charset="0"/>
              <a:cs typeface="Arial" panose="020B0604020202020204" pitchFamily="34" charset="0"/>
            </a:rPr>
            <a:t>Extraction</a:t>
          </a:r>
        </a:p>
      </dsp:txBody>
      <dsp:txXfrm rot="-5400000">
        <a:off x="0" y="2124506"/>
        <a:ext cx="1252636" cy="536844"/>
      </dsp:txXfrm>
    </dsp:sp>
    <dsp:sp modelId="{675B281D-264E-45F0-ABC3-602AE157AC51}">
      <dsp:nvSpPr>
        <dsp:cNvPr id="0" name=""/>
        <dsp:cNvSpPr/>
      </dsp:nvSpPr>
      <dsp:spPr>
        <a:xfrm rot="5400000">
          <a:off x="4224551" y="-1620168"/>
          <a:ext cx="1429409" cy="7373239"/>
        </a:xfrm>
        <a:prstGeom prst="round2SameRect">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FontTx/>
            <a:buNone/>
          </a:pPr>
          <a:r>
            <a:rPr lang="en-US" sz="2000" b="1" kern="1200" dirty="0">
              <a:solidFill>
                <a:srgbClr val="FF0066"/>
              </a:solidFill>
              <a:latin typeface="Arial" panose="020B0604020202020204" pitchFamily="34" charset="0"/>
              <a:cs typeface="Arial" panose="020B0604020202020204" pitchFamily="34" charset="0"/>
              <a:sym typeface="Wingdings" panose="05000000000000000000" pitchFamily="2" charset="2"/>
            </a:rPr>
            <a:t>Step 3:  </a:t>
          </a:r>
          <a:r>
            <a:rPr lang="en-US" sz="2000" b="0" kern="1200" dirty="0">
              <a:latin typeface="Arial" panose="020B0604020202020204" pitchFamily="34" charset="0"/>
              <a:cs typeface="Arial" panose="020B0604020202020204" pitchFamily="34" charset="0"/>
              <a:sym typeface="Wingdings" panose="05000000000000000000" pitchFamily="2" charset="2"/>
            </a:rPr>
            <a:t>Extracting features using Kaldi-toolkit</a:t>
          </a:r>
          <a:endParaRPr lang="en-US" sz="2000" b="0" kern="1200" dirty="0">
            <a:latin typeface="Arial" panose="020B0604020202020204" pitchFamily="34" charset="0"/>
            <a:cs typeface="Arial" panose="020B0604020202020204" pitchFamily="34" charset="0"/>
          </a:endParaRPr>
        </a:p>
        <a:p>
          <a:pPr marL="114300" lvl="1" indent="-114300" algn="l" defTabSz="666750">
            <a:lnSpc>
              <a:spcPct val="90000"/>
            </a:lnSpc>
            <a:spcBef>
              <a:spcPct val="0"/>
            </a:spcBef>
            <a:spcAft>
              <a:spcPct val="15000"/>
            </a:spcAft>
            <a:buFontTx/>
            <a:buNone/>
          </a:pPr>
          <a:r>
            <a:rPr lang="en-US" sz="1500" b="1" kern="1200" dirty="0">
              <a:solidFill>
                <a:srgbClr val="FF66CC"/>
              </a:solidFill>
              <a:latin typeface="Arial" panose="020B0604020202020204" pitchFamily="34" charset="0"/>
              <a:cs typeface="Arial" panose="020B0604020202020204" pitchFamily="34" charset="0"/>
              <a:sym typeface="Wingdings" panose="05000000000000000000" pitchFamily="2" charset="2"/>
            </a:rPr>
            <a:t>                   Features: </a:t>
          </a:r>
          <a:r>
            <a:rPr lang="en-US" sz="1500" b="1" kern="1200" dirty="0">
              <a:solidFill>
                <a:schemeClr val="accent5">
                  <a:lumMod val="75000"/>
                </a:schemeClr>
              </a:solidFill>
              <a:latin typeface="Arial" panose="020B0604020202020204" pitchFamily="34" charset="0"/>
              <a:cs typeface="Arial" panose="020B0604020202020204" pitchFamily="34" charset="0"/>
              <a:sym typeface="Wingdings" panose="05000000000000000000" pitchFamily="2" charset="2"/>
            </a:rPr>
            <a:t>MFCC + </a:t>
          </a:r>
          <a:r>
            <a:rPr lang="en-US" sz="1500" b="1" kern="1200" dirty="0" err="1">
              <a:solidFill>
                <a:schemeClr val="accent5">
                  <a:lumMod val="75000"/>
                </a:schemeClr>
              </a:solidFill>
              <a:latin typeface="Arial" panose="020B0604020202020204" pitchFamily="34" charset="0"/>
              <a:cs typeface="Arial" panose="020B0604020202020204" pitchFamily="34" charset="0"/>
              <a:sym typeface="Wingdings" panose="05000000000000000000" pitchFamily="2" charset="2"/>
            </a:rPr>
            <a:t>Filterban</a:t>
          </a:r>
          <a:r>
            <a:rPr lang="en-US" altLang="zh-CN" sz="1500" b="1" kern="1200" dirty="0" err="1">
              <a:solidFill>
                <a:schemeClr val="accent5">
                  <a:lumMod val="75000"/>
                </a:schemeClr>
              </a:solidFill>
              <a:latin typeface="Arial" panose="020B0604020202020204" pitchFamily="34" charset="0"/>
              <a:cs typeface="Arial" panose="020B0604020202020204" pitchFamily="34" charset="0"/>
              <a:sym typeface="Wingdings" panose="05000000000000000000" pitchFamily="2" charset="2"/>
            </a:rPr>
            <a:t>k</a:t>
          </a:r>
          <a:r>
            <a:rPr lang="en-US" altLang="zh-CN" sz="1500" b="1" kern="1200" dirty="0">
              <a:solidFill>
                <a:schemeClr val="accent5">
                  <a:lumMod val="75000"/>
                </a:schemeClr>
              </a:solidFill>
              <a:latin typeface="Arial" panose="020B0604020202020204" pitchFamily="34" charset="0"/>
              <a:cs typeface="Arial" panose="020B0604020202020204" pitchFamily="34" charset="0"/>
              <a:sym typeface="Wingdings" panose="05000000000000000000" pitchFamily="2" charset="2"/>
            </a:rPr>
            <a:t> + d</a:t>
          </a:r>
          <a:r>
            <a:rPr lang="en-US" sz="1500" b="1" kern="1200" dirty="0">
              <a:solidFill>
                <a:schemeClr val="accent5">
                  <a:lumMod val="75000"/>
                </a:schemeClr>
              </a:solidFill>
              <a:latin typeface="Arial" panose="020B0604020202020204" pitchFamily="34" charset="0"/>
              <a:cs typeface="Arial" panose="020B0604020202020204" pitchFamily="34" charset="0"/>
              <a:sym typeface="Wingdings" panose="05000000000000000000" pitchFamily="2" charset="2"/>
            </a:rPr>
            <a:t>elta_1 +  delta_2</a:t>
          </a:r>
          <a:endParaRPr lang="en-US" sz="2000" kern="1200" dirty="0">
            <a:solidFill>
              <a:schemeClr val="accent5">
                <a:lumMod val="75000"/>
              </a:schemeClr>
            </a:solidFill>
            <a:latin typeface="Arial" panose="020B0604020202020204" pitchFamily="34" charset="0"/>
            <a:cs typeface="Arial" panose="020B0604020202020204" pitchFamily="34" charset="0"/>
          </a:endParaRPr>
        </a:p>
        <a:p>
          <a:pPr marL="114300" lvl="1" indent="-114300" algn="l" defTabSz="666750">
            <a:lnSpc>
              <a:spcPct val="90000"/>
            </a:lnSpc>
            <a:spcBef>
              <a:spcPct val="0"/>
            </a:spcBef>
            <a:spcAft>
              <a:spcPct val="15000"/>
            </a:spcAft>
            <a:buFontTx/>
            <a:buNone/>
          </a:pPr>
          <a:r>
            <a:rPr lang="en-US" sz="1500" b="1" kern="1200" dirty="0">
              <a:solidFill>
                <a:srgbClr val="FF66CC"/>
              </a:solidFill>
              <a:latin typeface="Arial" panose="020B0604020202020204" pitchFamily="34" charset="0"/>
              <a:cs typeface="Arial" panose="020B0604020202020204" pitchFamily="34" charset="0"/>
              <a:sym typeface="Wingdings" panose="05000000000000000000" pitchFamily="2" charset="2"/>
            </a:rPr>
            <a:t>                   Target Variable: </a:t>
          </a:r>
          <a:r>
            <a:rPr lang="en-US" sz="1500" b="1" kern="1200" dirty="0">
              <a:solidFill>
                <a:schemeClr val="accent5">
                  <a:lumMod val="75000"/>
                </a:schemeClr>
              </a:solidFill>
              <a:latin typeface="Arial" panose="020B0604020202020204" pitchFamily="34" charset="0"/>
              <a:cs typeface="Arial" panose="020B0604020202020204" pitchFamily="34" charset="0"/>
              <a:sym typeface="Wingdings" panose="05000000000000000000" pitchFamily="2" charset="2"/>
            </a:rPr>
            <a:t>Frame level accent vector</a:t>
          </a:r>
          <a:endParaRPr lang="en-US" sz="2000" kern="1200" dirty="0">
            <a:solidFill>
              <a:schemeClr val="accent5">
                <a:lumMod val="75000"/>
              </a:schemeClr>
            </a:solidFill>
            <a:latin typeface="Arial" panose="020B0604020202020204" pitchFamily="34" charset="0"/>
            <a:cs typeface="Arial" panose="020B0604020202020204" pitchFamily="34" charset="0"/>
          </a:endParaRPr>
        </a:p>
        <a:p>
          <a:pPr marL="228600" lvl="1" indent="-228600" algn="l" defTabSz="889000">
            <a:lnSpc>
              <a:spcPct val="90000"/>
            </a:lnSpc>
            <a:spcBef>
              <a:spcPct val="0"/>
            </a:spcBef>
            <a:spcAft>
              <a:spcPct val="15000"/>
            </a:spcAft>
            <a:buFontTx/>
            <a:buNone/>
          </a:pPr>
          <a:r>
            <a:rPr lang="en-US" sz="2000" b="1" kern="1200" dirty="0">
              <a:solidFill>
                <a:srgbClr val="FF0066"/>
              </a:solidFill>
              <a:latin typeface="Arial" panose="020B0604020202020204" pitchFamily="34" charset="0"/>
              <a:cs typeface="Arial" panose="020B0604020202020204" pitchFamily="34" charset="0"/>
              <a:sym typeface="Wingdings" panose="05000000000000000000" pitchFamily="2" charset="2"/>
            </a:rPr>
            <a:t>Step 4:  </a:t>
          </a:r>
          <a:r>
            <a:rPr lang="en-US" sz="2000" b="0" kern="1200" dirty="0">
              <a:latin typeface="Arial" panose="020B0604020202020204" pitchFamily="34" charset="0"/>
              <a:cs typeface="Arial" panose="020B0604020202020204" pitchFamily="34" charset="0"/>
              <a:sym typeface="Wingdings" panose="05000000000000000000" pitchFamily="2" charset="2"/>
            </a:rPr>
            <a:t>Appending Gender and Age along with voice features</a:t>
          </a:r>
          <a:endParaRPr lang="en-US" sz="2000" kern="1200" dirty="0">
            <a:solidFill>
              <a:schemeClr val="accent5">
                <a:lumMod val="75000"/>
              </a:schemeClr>
            </a:solidFill>
            <a:latin typeface="Arial" panose="020B0604020202020204" pitchFamily="34" charset="0"/>
            <a:cs typeface="Arial" panose="020B0604020202020204" pitchFamily="34" charset="0"/>
          </a:endParaRPr>
        </a:p>
      </dsp:txBody>
      <dsp:txXfrm rot="-5400000">
        <a:off x="1252636" y="1421525"/>
        <a:ext cx="7303461" cy="1289853"/>
      </dsp:txXfrm>
    </dsp:sp>
    <dsp:sp modelId="{13549D59-7B6A-4EC0-A15B-5DAECE186A45}">
      <dsp:nvSpPr>
        <dsp:cNvPr id="0" name=""/>
        <dsp:cNvSpPr/>
      </dsp:nvSpPr>
      <dsp:spPr>
        <a:xfrm rot="5400000">
          <a:off x="-397819" y="3389708"/>
          <a:ext cx="2048274" cy="1252636"/>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latin typeface="Arial" panose="020B0604020202020204" pitchFamily="34" charset="0"/>
              <a:cs typeface="Arial" panose="020B0604020202020204" pitchFamily="34" charset="0"/>
            </a:rPr>
            <a:t>Fitting  Prediction</a:t>
          </a:r>
        </a:p>
      </dsp:txBody>
      <dsp:txXfrm rot="-5400000">
        <a:off x="0" y="3618207"/>
        <a:ext cx="1252636" cy="795638"/>
      </dsp:txXfrm>
    </dsp:sp>
    <dsp:sp modelId="{770F1103-985D-4E2C-988B-0C1CA1BBC507}">
      <dsp:nvSpPr>
        <dsp:cNvPr id="0" name=""/>
        <dsp:cNvSpPr/>
      </dsp:nvSpPr>
      <dsp:spPr>
        <a:xfrm rot="5400000">
          <a:off x="4199712" y="164164"/>
          <a:ext cx="1359492" cy="7172761"/>
        </a:xfrm>
        <a:prstGeom prst="round2SameRect">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FontTx/>
            <a:buNone/>
          </a:pPr>
          <a:r>
            <a:rPr lang="en-US" sz="2000" b="1" kern="1200" dirty="0">
              <a:solidFill>
                <a:srgbClr val="FF0066"/>
              </a:solidFill>
              <a:latin typeface="Arial" panose="020B0604020202020204" pitchFamily="34" charset="0"/>
              <a:cs typeface="Arial" panose="020B0604020202020204" pitchFamily="34" charset="0"/>
              <a:sym typeface="Wingdings" panose="05000000000000000000" pitchFamily="2" charset="2"/>
            </a:rPr>
            <a:t>Step 5: </a:t>
          </a:r>
          <a:r>
            <a:rPr lang="en-US" sz="2000" b="0" kern="1200" dirty="0">
              <a:latin typeface="Arial" panose="020B0604020202020204" pitchFamily="34" charset="0"/>
              <a:cs typeface="Arial" panose="020B0604020202020204" pitchFamily="34" charset="0"/>
              <a:sym typeface="Wingdings" panose="05000000000000000000" pitchFamily="2" charset="2"/>
            </a:rPr>
            <a:t>Fitting train data Convolutional/Bidirectional LSTM</a:t>
          </a:r>
          <a:endParaRPr lang="en-US" sz="2000" b="0" kern="1200" dirty="0">
            <a:latin typeface="Arial" panose="020B0604020202020204" pitchFamily="34" charset="0"/>
            <a:cs typeface="Arial" panose="020B0604020202020204" pitchFamily="34" charset="0"/>
          </a:endParaRPr>
        </a:p>
        <a:p>
          <a:pPr marL="228600" lvl="1" indent="-228600" algn="l" defTabSz="889000">
            <a:lnSpc>
              <a:spcPct val="90000"/>
            </a:lnSpc>
            <a:spcBef>
              <a:spcPct val="0"/>
            </a:spcBef>
            <a:spcAft>
              <a:spcPct val="15000"/>
            </a:spcAft>
            <a:buFontTx/>
            <a:buNone/>
          </a:pPr>
          <a:r>
            <a:rPr lang="en-US" sz="2000" b="1" kern="1200" dirty="0">
              <a:solidFill>
                <a:srgbClr val="FF0066"/>
              </a:solidFill>
              <a:latin typeface="Arial" panose="020B0604020202020204" pitchFamily="34" charset="0"/>
              <a:cs typeface="Arial" panose="020B0604020202020204" pitchFamily="34" charset="0"/>
              <a:sym typeface="Wingdings" panose="05000000000000000000" pitchFamily="2" charset="2"/>
            </a:rPr>
            <a:t>Step 6: </a:t>
          </a:r>
          <a:r>
            <a:rPr lang="en-US" sz="2000" b="0" kern="1200" dirty="0">
              <a:latin typeface="Arial" panose="020B0604020202020204" pitchFamily="34" charset="0"/>
              <a:cs typeface="Arial" panose="020B0604020202020204" pitchFamily="34" charset="0"/>
              <a:sym typeface="Wingdings" panose="05000000000000000000" pitchFamily="2" charset="2"/>
            </a:rPr>
            <a:t>Predicting accents by frames</a:t>
          </a:r>
          <a:endParaRPr lang="en-US" sz="2000" b="0" kern="1200" dirty="0">
            <a:latin typeface="Arial" panose="020B0604020202020204" pitchFamily="34" charset="0"/>
            <a:cs typeface="Arial" panose="020B0604020202020204" pitchFamily="34" charset="0"/>
          </a:endParaRPr>
        </a:p>
        <a:p>
          <a:pPr marL="228600" lvl="1" indent="-228600" algn="l" defTabSz="889000">
            <a:lnSpc>
              <a:spcPct val="90000"/>
            </a:lnSpc>
            <a:spcBef>
              <a:spcPct val="0"/>
            </a:spcBef>
            <a:spcAft>
              <a:spcPct val="15000"/>
            </a:spcAft>
            <a:buFontTx/>
            <a:buNone/>
          </a:pPr>
          <a:r>
            <a:rPr lang="en-US" sz="2000" b="1" kern="1200" dirty="0">
              <a:solidFill>
                <a:srgbClr val="FF0066"/>
              </a:solidFill>
              <a:latin typeface="Arial" panose="020B0604020202020204" pitchFamily="34" charset="0"/>
              <a:cs typeface="Arial" panose="020B0604020202020204" pitchFamily="34" charset="0"/>
              <a:sym typeface="Wingdings" panose="05000000000000000000" pitchFamily="2" charset="2"/>
            </a:rPr>
            <a:t>Step 7: </a:t>
          </a:r>
          <a:r>
            <a:rPr lang="en-US" sz="2000" b="0" kern="1200" dirty="0">
              <a:latin typeface="Arial" panose="020B0604020202020204" pitchFamily="34" charset="0"/>
              <a:cs typeface="Arial" panose="020B0604020202020204" pitchFamily="34" charset="0"/>
              <a:sym typeface="Wingdings" panose="05000000000000000000" pitchFamily="2" charset="2"/>
            </a:rPr>
            <a:t>Label majority vote of accent from frames to speaker</a:t>
          </a:r>
          <a:endParaRPr lang="en-US" sz="2000" b="0" kern="1200" dirty="0">
            <a:latin typeface="Arial" panose="020B0604020202020204" pitchFamily="34" charset="0"/>
            <a:cs typeface="Arial" panose="020B0604020202020204" pitchFamily="34" charset="0"/>
          </a:endParaRPr>
        </a:p>
      </dsp:txBody>
      <dsp:txXfrm rot="-5400000">
        <a:off x="1293078" y="3137164"/>
        <a:ext cx="7106396" cy="122676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52CEDA-488C-4DC1-9EB7-47B0D48B0CE6}">
      <dsp:nvSpPr>
        <dsp:cNvPr id="0" name=""/>
        <dsp:cNvSpPr/>
      </dsp:nvSpPr>
      <dsp:spPr>
        <a:xfrm>
          <a:off x="1928740" y="1977074"/>
          <a:ext cx="1666890" cy="1633913"/>
        </a:xfrm>
        <a:prstGeom prst="ellipse">
          <a:avLst/>
        </a:prstGeom>
        <a:solidFill>
          <a:srgbClr val="FFC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chemeClr val="bg1">
                  <a:lumMod val="95000"/>
                </a:schemeClr>
              </a:solidFill>
              <a:latin typeface="Arial" panose="020B0604020202020204" pitchFamily="34" charset="0"/>
              <a:cs typeface="Arial" panose="020B0604020202020204" pitchFamily="34" charset="0"/>
            </a:rPr>
            <a:t>Speech Feature Extraction</a:t>
          </a:r>
        </a:p>
      </dsp:txBody>
      <dsp:txXfrm>
        <a:off x="2172850" y="2216355"/>
        <a:ext cx="1178670" cy="1155351"/>
      </dsp:txXfrm>
    </dsp:sp>
    <dsp:sp modelId="{0D1458EA-4DAE-4074-B575-6D46CCFCF595}">
      <dsp:nvSpPr>
        <dsp:cNvPr id="0" name=""/>
        <dsp:cNvSpPr/>
      </dsp:nvSpPr>
      <dsp:spPr>
        <a:xfrm rot="12788460">
          <a:off x="758505" y="1713925"/>
          <a:ext cx="1452555" cy="455120"/>
        </a:xfrm>
        <a:prstGeom prst="lef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BA7FA26-7CF0-4672-BB19-BEBC82799696}">
      <dsp:nvSpPr>
        <dsp:cNvPr id="0" name=""/>
        <dsp:cNvSpPr/>
      </dsp:nvSpPr>
      <dsp:spPr>
        <a:xfrm>
          <a:off x="0" y="768559"/>
          <a:ext cx="1562958" cy="1464492"/>
        </a:xfrm>
        <a:prstGeom prst="roundRect">
          <a:avLst>
            <a:gd name="adj" fmla="val 10000"/>
          </a:avLst>
        </a:prstGeom>
        <a:solidFill>
          <a:schemeClr val="accent2">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chemeClr val="tx1"/>
              </a:solidFill>
              <a:latin typeface="Arial" panose="020B0604020202020204" pitchFamily="34" charset="0"/>
              <a:cs typeface="Arial" panose="020B0604020202020204" pitchFamily="34" charset="0"/>
            </a:rPr>
            <a:t>Continent</a:t>
          </a:r>
          <a:r>
            <a:rPr lang="en-US" sz="2400" kern="1200" dirty="0">
              <a:latin typeface="Arial" panose="020B0604020202020204" pitchFamily="34" charset="0"/>
              <a:cs typeface="Arial" panose="020B0604020202020204" pitchFamily="34" charset="0"/>
            </a:rPr>
            <a:t> </a:t>
          </a:r>
          <a:r>
            <a:rPr lang="en-US" sz="2000" kern="1200" dirty="0">
              <a:solidFill>
                <a:schemeClr val="tx1">
                  <a:lumMod val="50000"/>
                  <a:lumOff val="50000"/>
                </a:schemeClr>
              </a:solidFill>
              <a:latin typeface="Arial" panose="020B0604020202020204" pitchFamily="34" charset="0"/>
              <a:cs typeface="Arial" panose="020B0604020202020204" pitchFamily="34" charset="0"/>
            </a:rPr>
            <a:t>(Under-sampled)</a:t>
          </a:r>
          <a:endParaRPr lang="en-US" sz="2400" kern="1200" dirty="0">
            <a:solidFill>
              <a:schemeClr val="tx1">
                <a:lumMod val="50000"/>
                <a:lumOff val="50000"/>
              </a:schemeClr>
            </a:solidFill>
            <a:latin typeface="Arial" panose="020B0604020202020204" pitchFamily="34" charset="0"/>
            <a:cs typeface="Arial" panose="020B0604020202020204" pitchFamily="34" charset="0"/>
          </a:endParaRPr>
        </a:p>
      </dsp:txBody>
      <dsp:txXfrm>
        <a:off x="42894" y="811453"/>
        <a:ext cx="1477170" cy="1378704"/>
      </dsp:txXfrm>
    </dsp:sp>
    <dsp:sp modelId="{42C3C954-74B3-476C-AAB6-A71F385722AB}">
      <dsp:nvSpPr>
        <dsp:cNvPr id="0" name=""/>
        <dsp:cNvSpPr/>
      </dsp:nvSpPr>
      <dsp:spPr>
        <a:xfrm rot="16266643">
          <a:off x="2176507" y="1063404"/>
          <a:ext cx="1229639" cy="455120"/>
        </a:xfrm>
        <a:prstGeom prst="lef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83FAB4C-A6E1-4AAF-B223-E05C65F959F7}">
      <dsp:nvSpPr>
        <dsp:cNvPr id="0" name=""/>
        <dsp:cNvSpPr/>
      </dsp:nvSpPr>
      <dsp:spPr>
        <a:xfrm>
          <a:off x="1926433" y="-20249"/>
          <a:ext cx="1753623" cy="1393020"/>
        </a:xfrm>
        <a:prstGeom prst="roundRect">
          <a:avLst>
            <a:gd name="adj" fmla="val 10000"/>
          </a:avLst>
        </a:prstGeom>
        <a:solidFill>
          <a:schemeClr val="accent6">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chemeClr val="tx1"/>
              </a:solidFill>
              <a:latin typeface="Arial" panose="020B0604020202020204" pitchFamily="34" charset="0"/>
              <a:cs typeface="Arial" panose="020B0604020202020204" pitchFamily="34" charset="0"/>
            </a:rPr>
            <a:t>Top 5 accents</a:t>
          </a:r>
        </a:p>
      </dsp:txBody>
      <dsp:txXfrm>
        <a:off x="1967233" y="20551"/>
        <a:ext cx="1672023" cy="1311420"/>
      </dsp:txXfrm>
    </dsp:sp>
    <dsp:sp modelId="{B3194595-F7CD-4F83-97BD-0ABF881B0A67}">
      <dsp:nvSpPr>
        <dsp:cNvPr id="0" name=""/>
        <dsp:cNvSpPr/>
      </dsp:nvSpPr>
      <dsp:spPr>
        <a:xfrm rot="19511118">
          <a:off x="3323421" y="1693026"/>
          <a:ext cx="1466034" cy="455120"/>
        </a:xfrm>
        <a:prstGeom prst="lef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2CEAD76-D5CA-4017-A7C4-BE0BE228B0A0}">
      <dsp:nvSpPr>
        <dsp:cNvPr id="0" name=""/>
        <dsp:cNvSpPr/>
      </dsp:nvSpPr>
      <dsp:spPr>
        <a:xfrm>
          <a:off x="3977523" y="772278"/>
          <a:ext cx="1476182" cy="1326681"/>
        </a:xfrm>
        <a:prstGeom prst="roundRect">
          <a:avLst>
            <a:gd name="adj" fmla="val 10000"/>
          </a:avLst>
        </a:prstGeom>
        <a:solidFill>
          <a:schemeClr val="accent5">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chemeClr val="tx1"/>
              </a:solidFill>
              <a:latin typeface="Arial" panose="020B0604020202020204" pitchFamily="34" charset="0"/>
              <a:cs typeface="Arial" panose="020B0604020202020204" pitchFamily="34" charset="0"/>
            </a:rPr>
            <a:t>US/Non-US</a:t>
          </a:r>
        </a:p>
      </dsp:txBody>
      <dsp:txXfrm>
        <a:off x="4016380" y="811135"/>
        <a:ext cx="1398468" cy="1248967"/>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List2">
  <dgm:title val=""/>
  <dgm:desc val=""/>
  <dgm:catLst>
    <dgm:cat type="list" pri="11000"/>
    <dgm:cat type="picture" pri="24000"/>
    <dgm:cat type="pictureconvert" pri="2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bkgdShp" refType="w"/>
      <dgm:constr type="h" for="ch" forName="bkgdShp" refType="h" fact="0.45"/>
      <dgm:constr type="t" for="ch" forName="bkgdShp"/>
      <dgm:constr type="w" for="ch" forName="linComp" refType="w" fact="0.94"/>
      <dgm:constr type="h" for="ch" forName="linComp" refType="h"/>
      <dgm:constr type="ctrX" for="ch" forName="linComp" refType="w" fact="0.5"/>
    </dgm:constrLst>
    <dgm:ruleLst/>
    <dgm:choose name="Name1">
      <dgm:if name="Name2" axis="ch" ptType="node" func="cnt" op="gte" val="1">
        <dgm:layoutNode name="bkgdShp" styleLbl="alignAccFollowNode1">
          <dgm:alg type="sp"/>
          <dgm:shape xmlns:r="http://schemas.openxmlformats.org/officeDocument/2006/relationships" type="roundRect" r:blip="">
            <dgm:adjLst>
              <dgm:adj idx="1" val="0.1"/>
            </dgm:adjLst>
          </dgm:shape>
          <dgm:presOf/>
          <dgm:constrLst/>
          <dgm:ruleLst/>
        </dgm:layoutNode>
        <dgm:layoutNode name="linComp">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1"/>
            <dgm:constr type="h" for="ch" ptType="sibTrans" op="equ"/>
            <dgm:constr type="h" for="ch" forName="compNode" op="equ"/>
            <dgm:constr type="primFontSz" for="des" forName="node" op="equ"/>
          </dgm:constrLst>
          <dgm:ruleLst/>
          <dgm:forEach name="nodesForEach" axis="ch" ptType="node">
            <dgm:layoutNode name="compNode">
              <dgm:alg type="composite"/>
              <dgm:shape xmlns:r="http://schemas.openxmlformats.org/officeDocument/2006/relationships" r:blip="">
                <dgm:adjLst/>
              </dgm:shape>
              <dgm:presOf/>
              <dgm:constrLst>
                <dgm:constr type="w" for="ch" forName="node" refType="w"/>
                <dgm:constr type="h" for="ch" forName="node" refType="h" fact="0.55"/>
                <dgm:constr type="b" for="ch" forName="node" refType="h"/>
                <dgm:constr type="w" for="ch" forName="invisiNode" refType="w" fact="0.75"/>
                <dgm:constr type="h" for="ch" forName="invisiNode" refType="h" fact="0.06"/>
                <dgm:constr type="t" for="ch" forName="invisiNode"/>
                <dgm:constr type="w" for="ch" forName="imagNode" refType="w"/>
                <dgm:constr type="h" for="ch" forName="imagNode" refType="h" fact="0.33"/>
                <dgm:constr type="ctrX" for="ch" forName="imagNode" refType="w" fact="0.5"/>
                <dgm:constr type="t" for="ch" forName="imagNode" refType="h" fact="0.06"/>
              </dgm:constrLst>
              <dgm:ruleLst/>
              <dgm:layoutNode name="node" styleLbl="node1">
                <dgm:varLst>
                  <dgm:bulletEnabled val="1"/>
                </dgm:varLst>
                <dgm:alg type="tx">
                  <dgm:param type="txAnchorVert" val="t"/>
                </dgm:alg>
                <dgm:shape xmlns:r="http://schemas.openxmlformats.org/officeDocument/2006/relationships" rot="180" type="round2SameRect" r:blip="">
                  <dgm:adjLst>
                    <dgm:adj idx="1" val="0.105"/>
                  </dgm:adjLst>
                </dgm:shape>
                <dgm:presOf axis="desOrSelf" ptType="node"/>
                <dgm:constrLst>
                  <dgm:constr type="primFontSz" val="65"/>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roundRect" r:blip="" zOrderOff="-2" blipPhldr="1">
                  <dgm:adjLst>
                    <dgm:adj idx="1" val="0.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if>
      <dgm:else name="Name6"/>
    </dgm:choose>
  </dgm:layoutNode>
</dgm:layoutDef>
</file>

<file path=ppt/diagrams/layout4.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radial4">
  <dgm:title val=""/>
  <dgm:desc val=""/>
  <dgm:catLst>
    <dgm:cat type="relationship" pri="19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t modelId="11"/>
        <dgm:pt modelId="12"/>
      </dgm:ptLst>
      <dgm:cxnLst>
        <dgm:cxn modelId="2" srcId="0" destId="1" srcOrd="0" destOrd="0"/>
        <dgm:cxn modelId="15" srcId="1" destId="11" srcOrd="0" destOrd="0"/>
        <dgm:cxn modelId="16" srcId="1" destId="12" srcOrd="1"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0"/>
              <dgm:param type="spanAng" val="360"/>
              <dgm:param type="ctrShpMap" val="fNode"/>
            </dgm:alg>
          </dgm:if>
          <dgm:else name="Name4">
            <dgm:choose name="Name5">
              <dgm:if name="Name6" axis="ch ch" ptType="node node" st="1 1" cnt="1 0" func="cnt" op="lte" val="3">
                <dgm:alg type="cycle">
                  <dgm:param type="stAng" val="-55"/>
                  <dgm:param type="spanAng" val="110"/>
                  <dgm:param type="ctrShpMap" val="fNode"/>
                </dgm:alg>
              </dgm:if>
              <dgm:else name="Name7">
                <dgm:choose name="Name8">
                  <dgm:if name="Name9" axis="ch ch" ptType="node node" st="1 1" cnt="1 0" func="cnt" op="equ" val="4">
                    <dgm:alg type="cycle">
                      <dgm:param type="stAng" val="-75"/>
                      <dgm:param type="spanAng" val="150"/>
                      <dgm:param type="ctrShpMap" val="fNode"/>
                    </dgm:alg>
                  </dgm:if>
                  <dgm:else name="Name10">
                    <dgm:alg type="cycle">
                      <dgm:param type="stAng" val="-90"/>
                      <dgm:param type="spanAng" val="180"/>
                      <dgm:param type="ctrShpMap" val="fNode"/>
                    </dgm:alg>
                  </dgm:else>
                </dgm:choose>
              </dgm:else>
            </dgm:choose>
          </dgm:else>
        </dgm:choose>
      </dgm:if>
      <dgm:else name="Name11">
        <dgm:choose name="Name12">
          <dgm:if name="Name13" axis="ch ch" ptType="node node" st="1 1" cnt="1 0" func="cnt" op="lte" val="1">
            <dgm:alg type="cycle">
              <dgm:param type="stAng" val="0"/>
              <dgm:param type="spanAng" val="-360"/>
              <dgm:param type="ctrShpMap" val="fNode"/>
            </dgm:alg>
          </dgm:if>
          <dgm:else name="Name14">
            <dgm:choose name="Name15">
              <dgm:if name="Name16" axis="ch ch" ptType="node node" st="1 1" cnt="1 0" func="cnt" op="lte" val="3">
                <dgm:alg type="cycle">
                  <dgm:param type="stAng" val="55"/>
                  <dgm:param type="spanAng" val="-110"/>
                  <dgm:param type="ctrShpMap" val="fNode"/>
                </dgm:alg>
              </dgm:if>
              <dgm:else name="Name17">
                <dgm:choose name="Name18">
                  <dgm:if name="Name19" axis="ch ch" ptType="node node" st="1 1" cnt="1 0" func="cnt" op="equ" val="4">
                    <dgm:alg type="cycle">
                      <dgm:param type="stAng" val="75"/>
                      <dgm:param type="spanAng" val="-150"/>
                      <dgm:param type="ctrShpMap" val="fNode"/>
                    </dgm:alg>
                  </dgm:if>
                  <dgm:else name="Name20">
                    <dgm:alg type="cycle">
                      <dgm:param type="stAng" val="90"/>
                      <dgm:param type="spanAng" val="-180"/>
                      <dgm:param type="ctrShpMap" val="fNode"/>
                    </dgm:alg>
                  </dgm:else>
                </dgm:choose>
              </dgm:else>
            </dgm:choose>
          </dgm:else>
        </dgm:choose>
      </dgm:else>
    </dgm:choose>
    <dgm:shape xmlns:r="http://schemas.openxmlformats.org/officeDocument/2006/relationships" r:blip="">
      <dgm:adjLst/>
    </dgm:shape>
    <dgm:presOf/>
    <dgm:constrLst>
      <dgm:constr type="w" for="ch" forName="centerShape" refType="w"/>
      <dgm:constr type="w" for="ch" forName="node" refType="w" refFor="ch" refForName="centerShape" fact="0.95"/>
      <dgm:constr type="h" for="ch" forName="parTrans" refType="w" refFor="ch" refForName="centerShape" fact="0.285"/>
      <dgm:constr type="sp" refType="w" refFor="ch" refForName="centerShape" op="equ" fact="0.23"/>
      <dgm:constr type="sibSp" refType="w" refFor="ch" refForName="node" fact="0.1"/>
      <dgm:constr type="primFontSz" for="ch" forName="node" op="equ"/>
    </dgm:constrLst>
    <dgm:choose name="Name21">
      <dgm:if name="Name22" axis="ch ch" ptType="node node" st="1 1" cnt="1 0" func="cnt" op="lte" val="5">
        <dgm:ruleLst>
          <dgm:rule type="w" for="ch" forName="centerShape" val="NaN" fact="0.27" max="NaN"/>
        </dgm:ruleLst>
      </dgm:if>
      <dgm:else name="Name23">
        <dgm:ruleLst>
          <dgm:rule type="w" for="ch" forName="centerShape" val="NaN" fact="0.27" max="NaN"/>
          <dgm:rule type="w" for="ch" forName="node" val="NaN" fact="0.7" max="NaN"/>
        </dgm:ruleLst>
      </dgm:else>
    </dgm:choose>
    <dgm:forEach name="Name24" axis="ch" ptType="node" cnt="1">
      <dgm:layoutNode name="centerShape" styleLbl="node0">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 type="primFontSz" val="65"/>
          <dgm:constr type="h" refType="w"/>
        </dgm:constrLst>
        <dgm:ruleLst>
          <dgm:rule type="primFontSz" val="5" fact="NaN" max="NaN"/>
        </dgm:ruleLst>
      </dgm:layoutNode>
      <dgm:forEach name="Name25" axis="ch">
        <dgm:forEach name="Name26" axis="self" ptType="parTrans">
          <dgm:layoutNode name="parTrans" styleLbl="bgSibTrans2D1">
            <dgm:alg type="conn">
              <dgm:param type="begPts" val="auto"/>
              <dgm:param type="endPts" val="ctr"/>
              <dgm:param type="endSty" val="noArr"/>
              <dgm:param type="begSty" val="arr"/>
            </dgm:alg>
            <dgm:shape xmlns:r="http://schemas.openxmlformats.org/officeDocument/2006/relationships" type="conn" r:blip="">
              <dgm:adjLst/>
            </dgm:shape>
            <dgm:presOf axis="self"/>
            <dgm:constrLst>
              <dgm:constr type="begPad" refType="connDist" fact="0.055"/>
              <dgm:constr type="endPad"/>
            </dgm:constrLst>
            <dgm:ruleLst/>
          </dgm:layoutNode>
        </dgm:forEach>
        <dgm:forEach name="Name27" axis="self" ptType="node">
          <dgm:layoutNode name="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h" refType="w" fact="0.8"/>
              <dgm:constr type="tMarg" refType="primFontSz" fact="0.15"/>
              <dgm:constr type="bMarg" refType="primFontSz" fact="0.15"/>
              <dgm:constr type="lMarg" refType="primFontSz" fact="0.15"/>
              <dgm:constr type="rMarg" refType="primFontSz" fact="0.15"/>
            </dgm:constrLst>
            <dgm:ruleLst>
              <dgm:rule type="primFontSz" val="5" fact="NaN" max="NaN"/>
            </dgm:ruleLst>
          </dgm:layoutNod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5C3EF44-C755-45DC-A6DA-EAF193A5BA65}" type="datetimeFigureOut">
              <a:rPr lang="en-US" smtClean="0"/>
              <a:t>6/12/2020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D49E814-7BDF-4CAF-9E66-7A9280B0AEA7}" type="slidenum">
              <a:rPr lang="en-US" smtClean="0"/>
              <a:t>‹#›</a:t>
            </a:fld>
            <a:endParaRPr lang="en-US"/>
          </a:p>
        </p:txBody>
      </p:sp>
    </p:spTree>
    <p:extLst>
      <p:ext uri="{BB962C8B-B14F-4D97-AF65-F5344CB8AC3E}">
        <p14:creationId xmlns:p14="http://schemas.microsoft.com/office/powerpoint/2010/main" val="1802898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medium.com/@jonathan_hui/speech-recognition-phonetics-d761ea1710c0"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medium.com/@jonathan_hui/speech-recognition-phonetics-d761ea1710c0"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medium.com/@jonathan_hui/speech-recognition-phonetics-d761ea1710c0"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medium.com/@jonathan_hui/speech-recognition-phonetics-d761ea1710c0"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medium.com/@jonathan_hui/speech-recognition-phonetics-d761ea1710c0"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medium.com/@jonathan_hui/speech-recognition-phonetics-d761ea1710c0"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medium.com/@jonathan_hui/speech-recognition-phonetics-d761ea1710c0"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medium.com/@jonathan_hui/speech-recognition-phonetics-d761ea1710c0"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medium.com/@jonathan_hui/speech-recognition-phonetics-d761ea1710c0"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medium.com/@jonathan_hui/speech-recognition-phonetics-d761ea1710c0"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medium.com/@jonathan_hui/speech-recognition-phonetics-d761ea1710c0"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medium.com/@jonathan_hui/speech-recognition-phonetics-d761ea1710c0" TargetMode="External"/><Relationship Id="rId2" Type="http://schemas.openxmlformats.org/officeDocument/2006/relationships/slide" Target="../slides/slide8.xml"/><Relationship Id="rId1" Type="http://schemas.openxmlformats.org/officeDocument/2006/relationships/notesMaster" Target="../notesMasters/notesMaster1.xml"/><Relationship Id="rId4" Type="http://schemas.openxmlformats.org/officeDocument/2006/relationships/hyperlink" Target="https://www.youtube.com/watch?v=XNrloK1KA0c" TargetMode="Externa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medium.com/@jonathan_hui/speech-recognition-phonetics-d761ea1710c0"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medium.com/@jonathan_hui/speech-recognition-phonetics-d761ea1710c0" TargetMode="External"/><Relationship Id="rId2" Type="http://schemas.openxmlformats.org/officeDocument/2006/relationships/slide" Target="../slides/slide10.xml"/><Relationship Id="rId1" Type="http://schemas.openxmlformats.org/officeDocument/2006/relationships/notesMaster" Target="../notesMasters/notesMaster1.xml"/><Relationship Id="rId5" Type="http://schemas.openxmlformats.org/officeDocument/2006/relationships/hyperlink" Target="http://en.wikipedia.org/wiki/Periodogram" TargetMode="External"/><Relationship Id="rId4" Type="http://schemas.openxmlformats.org/officeDocument/2006/relationships/hyperlink" Target="https://haythamfayek.com/2016/04/21/speech-processing-for-machine-learning.html" TargetMode="Externa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medium.com/@jonathan_hui/speech-recognition-phonetics-d761ea1710c0"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49E814-7BDF-4CAF-9E66-7A9280B0AEA7}" type="slidenum">
              <a:rPr lang="en-US" smtClean="0"/>
              <a:t>3</a:t>
            </a:fld>
            <a:endParaRPr lang="en-US"/>
          </a:p>
        </p:txBody>
      </p:sp>
    </p:spTree>
    <p:extLst>
      <p:ext uri="{BB962C8B-B14F-4D97-AF65-F5344CB8AC3E}">
        <p14:creationId xmlns:p14="http://schemas.microsoft.com/office/powerpoint/2010/main" val="41535286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https://medium.com/@jonathan_hui/speech-recognition-phonetics-d761ea1710c0</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Arial" panose="020B0604020202020204" pitchFamily="34" charset="0"/>
                <a:cs typeface="Arial" panose="020B0604020202020204" pitchFamily="34" charset="0"/>
              </a:rPr>
              <a:t>phonemes are an abstract concept in linguistic to distinguish words and phones are how we pronounce them.</a:t>
            </a:r>
            <a:endParaRPr lang="en-US" dirty="0"/>
          </a:p>
          <a:p>
            <a:r>
              <a:rPr lang="en-US" dirty="0"/>
              <a:t>When producing “</a:t>
            </a:r>
            <a:r>
              <a:rPr lang="en-US" dirty="0" err="1"/>
              <a:t>th</a:t>
            </a:r>
            <a:r>
              <a:rPr lang="en-US" dirty="0"/>
              <a:t>” in “thin”, we will not feel the vibration in our throat.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Arial" panose="020B0604020202020204" pitchFamily="34" charset="0"/>
                <a:cs typeface="Arial" panose="020B0604020202020204" pitchFamily="34" charset="0"/>
              </a:rPr>
              <a:t>phonemes are an abstract concept in linguistic to distinguish words and phones are how we pronounce them.</a:t>
            </a:r>
          </a:p>
          <a:p>
            <a:endParaRPr lang="en-US" dirty="0"/>
          </a:p>
          <a:p>
            <a:r>
              <a:rPr lang="en-US" dirty="0"/>
              <a:t>Don’t be mistaken by the terms, both produce sounds </a:t>
            </a:r>
          </a:p>
        </p:txBody>
      </p:sp>
      <p:sp>
        <p:nvSpPr>
          <p:cNvPr id="4" name="Slide Number Placeholder 3"/>
          <p:cNvSpPr>
            <a:spLocks noGrp="1"/>
          </p:cNvSpPr>
          <p:nvPr>
            <p:ph type="sldNum" sz="quarter" idx="5"/>
          </p:nvPr>
        </p:nvSpPr>
        <p:spPr/>
        <p:txBody>
          <a:bodyPr/>
          <a:lstStyle/>
          <a:p>
            <a:fld id="{DD49E814-7BDF-4CAF-9E66-7A9280B0AEA7}" type="slidenum">
              <a:rPr lang="en-US" smtClean="0"/>
              <a:t>12</a:t>
            </a:fld>
            <a:endParaRPr lang="en-US"/>
          </a:p>
        </p:txBody>
      </p:sp>
    </p:spTree>
    <p:extLst>
      <p:ext uri="{BB962C8B-B14F-4D97-AF65-F5344CB8AC3E}">
        <p14:creationId xmlns:p14="http://schemas.microsoft.com/office/powerpoint/2010/main" val="40270858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https://medium.com/@jonathan_hui/speech-recognition-phonetics-d761ea1710c0</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Arial" panose="020B0604020202020204" pitchFamily="34" charset="0"/>
                <a:cs typeface="Arial" panose="020B0604020202020204" pitchFamily="34" charset="0"/>
              </a:rPr>
              <a:t>phonemes are an abstract concept in linguistic to distinguish words and phones are how we pronounce them.</a:t>
            </a:r>
            <a:endParaRPr lang="en-US" dirty="0"/>
          </a:p>
          <a:p>
            <a:r>
              <a:rPr lang="en-US" dirty="0"/>
              <a:t>When producing “</a:t>
            </a:r>
            <a:r>
              <a:rPr lang="en-US" dirty="0" err="1"/>
              <a:t>th</a:t>
            </a:r>
            <a:r>
              <a:rPr lang="en-US" dirty="0"/>
              <a:t>” in “thin”, we will not feel the vibration in our throat.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Arial" panose="020B0604020202020204" pitchFamily="34" charset="0"/>
                <a:cs typeface="Arial" panose="020B0604020202020204" pitchFamily="34" charset="0"/>
              </a:rPr>
              <a:t>phonemes are an abstract concept in linguistic to distinguish words and phones are how we pronounce them.</a:t>
            </a:r>
          </a:p>
          <a:p>
            <a:endParaRPr lang="en-US" dirty="0"/>
          </a:p>
          <a:p>
            <a:r>
              <a:rPr lang="en-US" dirty="0"/>
              <a:t>Don’t be mistaken by the terms, both produce sounds </a:t>
            </a:r>
          </a:p>
        </p:txBody>
      </p:sp>
      <p:sp>
        <p:nvSpPr>
          <p:cNvPr id="4" name="Slide Number Placeholder 3"/>
          <p:cNvSpPr>
            <a:spLocks noGrp="1"/>
          </p:cNvSpPr>
          <p:nvPr>
            <p:ph type="sldNum" sz="quarter" idx="5"/>
          </p:nvPr>
        </p:nvSpPr>
        <p:spPr/>
        <p:txBody>
          <a:bodyPr/>
          <a:lstStyle/>
          <a:p>
            <a:fld id="{DD49E814-7BDF-4CAF-9E66-7A9280B0AEA7}" type="slidenum">
              <a:rPr lang="en-US" smtClean="0"/>
              <a:t>13</a:t>
            </a:fld>
            <a:endParaRPr lang="en-US"/>
          </a:p>
        </p:txBody>
      </p:sp>
    </p:spTree>
    <p:extLst>
      <p:ext uri="{BB962C8B-B14F-4D97-AF65-F5344CB8AC3E}">
        <p14:creationId xmlns:p14="http://schemas.microsoft.com/office/powerpoint/2010/main" val="2998420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https://medium.com/@jonathan_hui/speech-recognition-phonetics-d761ea1710c0</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Arial" panose="020B0604020202020204" pitchFamily="34" charset="0"/>
                <a:cs typeface="Arial" panose="020B0604020202020204" pitchFamily="34" charset="0"/>
              </a:rPr>
              <a:t>phonemes are an abstract concept in linguistic to distinguish words and phones are how we pronounce them.</a:t>
            </a:r>
            <a:endParaRPr lang="en-US" dirty="0"/>
          </a:p>
          <a:p>
            <a:r>
              <a:rPr lang="en-US" dirty="0"/>
              <a:t>When producing “</a:t>
            </a:r>
            <a:r>
              <a:rPr lang="en-US" dirty="0" err="1"/>
              <a:t>th</a:t>
            </a:r>
            <a:r>
              <a:rPr lang="en-US" dirty="0"/>
              <a:t>” in “thin”, we will not feel the vibration in our throat.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Arial" panose="020B0604020202020204" pitchFamily="34" charset="0"/>
                <a:cs typeface="Arial" panose="020B0604020202020204" pitchFamily="34" charset="0"/>
              </a:rPr>
              <a:t>phonemes are an abstract concept in linguistic to distinguish words and phones are how we pronounce them.</a:t>
            </a:r>
          </a:p>
          <a:p>
            <a:endParaRPr lang="en-US" dirty="0"/>
          </a:p>
          <a:p>
            <a:r>
              <a:rPr lang="en-US" dirty="0"/>
              <a:t>Don’t be mistaken by the terms, both produce sounds </a:t>
            </a:r>
          </a:p>
        </p:txBody>
      </p:sp>
      <p:sp>
        <p:nvSpPr>
          <p:cNvPr id="4" name="Slide Number Placeholder 3"/>
          <p:cNvSpPr>
            <a:spLocks noGrp="1"/>
          </p:cNvSpPr>
          <p:nvPr>
            <p:ph type="sldNum" sz="quarter" idx="5"/>
          </p:nvPr>
        </p:nvSpPr>
        <p:spPr/>
        <p:txBody>
          <a:bodyPr/>
          <a:lstStyle/>
          <a:p>
            <a:fld id="{DD49E814-7BDF-4CAF-9E66-7A9280B0AEA7}" type="slidenum">
              <a:rPr lang="en-US" smtClean="0"/>
              <a:t>14</a:t>
            </a:fld>
            <a:endParaRPr lang="en-US"/>
          </a:p>
        </p:txBody>
      </p:sp>
    </p:spTree>
    <p:extLst>
      <p:ext uri="{BB962C8B-B14F-4D97-AF65-F5344CB8AC3E}">
        <p14:creationId xmlns:p14="http://schemas.microsoft.com/office/powerpoint/2010/main" val="35008624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https://medium.com/@jonathan_hui/speech-recognition-phonetics-d761ea1710c0</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Arial" panose="020B0604020202020204" pitchFamily="34" charset="0"/>
                <a:cs typeface="Arial" panose="020B0604020202020204" pitchFamily="34" charset="0"/>
              </a:rPr>
              <a:t>phonemes are an abstract concept in linguistic to distinguish words and phones are how we pronounce them.</a:t>
            </a:r>
            <a:endParaRPr lang="en-US" dirty="0"/>
          </a:p>
          <a:p>
            <a:r>
              <a:rPr lang="en-US" dirty="0"/>
              <a:t>When producing “</a:t>
            </a:r>
            <a:r>
              <a:rPr lang="en-US" dirty="0" err="1"/>
              <a:t>th</a:t>
            </a:r>
            <a:r>
              <a:rPr lang="en-US" dirty="0"/>
              <a:t>” in “thin”, we will not feel the vibration in our throat.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Arial" panose="020B0604020202020204" pitchFamily="34" charset="0"/>
                <a:cs typeface="Arial" panose="020B0604020202020204" pitchFamily="34" charset="0"/>
              </a:rPr>
              <a:t>phonemes are an abstract concept in linguistic to distinguish words and phones are how we pronounce them.</a:t>
            </a:r>
          </a:p>
          <a:p>
            <a:endParaRPr lang="en-US" dirty="0"/>
          </a:p>
          <a:p>
            <a:r>
              <a:rPr lang="en-US" dirty="0"/>
              <a:t>Don’t be mistaken by the terms, both produce sounds </a:t>
            </a:r>
          </a:p>
        </p:txBody>
      </p:sp>
      <p:sp>
        <p:nvSpPr>
          <p:cNvPr id="4" name="Slide Number Placeholder 3"/>
          <p:cNvSpPr>
            <a:spLocks noGrp="1"/>
          </p:cNvSpPr>
          <p:nvPr>
            <p:ph type="sldNum" sz="quarter" idx="5"/>
          </p:nvPr>
        </p:nvSpPr>
        <p:spPr/>
        <p:txBody>
          <a:bodyPr/>
          <a:lstStyle/>
          <a:p>
            <a:fld id="{DD49E814-7BDF-4CAF-9E66-7A9280B0AEA7}" type="slidenum">
              <a:rPr lang="en-US" smtClean="0"/>
              <a:t>15</a:t>
            </a:fld>
            <a:endParaRPr lang="en-US"/>
          </a:p>
        </p:txBody>
      </p:sp>
    </p:spTree>
    <p:extLst>
      <p:ext uri="{BB962C8B-B14F-4D97-AF65-F5344CB8AC3E}">
        <p14:creationId xmlns:p14="http://schemas.microsoft.com/office/powerpoint/2010/main" val="35948469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https://medium.com/@jonathan_hui/speech-recognition-phonetics-d761ea1710c0</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Arial" panose="020B0604020202020204" pitchFamily="34" charset="0"/>
                <a:cs typeface="Arial" panose="020B0604020202020204" pitchFamily="34" charset="0"/>
              </a:rPr>
              <a:t>phonemes are an abstract concept in linguistic to distinguish words and phones are how we pronounce them.</a:t>
            </a:r>
            <a:endParaRPr lang="en-US" dirty="0"/>
          </a:p>
          <a:p>
            <a:r>
              <a:rPr lang="en-US" dirty="0"/>
              <a:t>When producing “</a:t>
            </a:r>
            <a:r>
              <a:rPr lang="en-US" dirty="0" err="1"/>
              <a:t>th</a:t>
            </a:r>
            <a:r>
              <a:rPr lang="en-US" dirty="0"/>
              <a:t>” in “thin”, we will not feel the vibration in our throat.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Arial" panose="020B0604020202020204" pitchFamily="34" charset="0"/>
                <a:cs typeface="Arial" panose="020B0604020202020204" pitchFamily="34" charset="0"/>
              </a:rPr>
              <a:t>phonemes are an abstract concept in linguistic to distinguish words and phones are how we pronounce them.</a:t>
            </a:r>
          </a:p>
          <a:p>
            <a:endParaRPr lang="en-US" dirty="0"/>
          </a:p>
          <a:p>
            <a:r>
              <a:rPr lang="en-US" dirty="0"/>
              <a:t>Don’t be mistaken by the terms, both produce sounds </a:t>
            </a:r>
          </a:p>
        </p:txBody>
      </p:sp>
      <p:sp>
        <p:nvSpPr>
          <p:cNvPr id="4" name="Slide Number Placeholder 3"/>
          <p:cNvSpPr>
            <a:spLocks noGrp="1"/>
          </p:cNvSpPr>
          <p:nvPr>
            <p:ph type="sldNum" sz="quarter" idx="5"/>
          </p:nvPr>
        </p:nvSpPr>
        <p:spPr/>
        <p:txBody>
          <a:bodyPr/>
          <a:lstStyle/>
          <a:p>
            <a:fld id="{DD49E814-7BDF-4CAF-9E66-7A9280B0AEA7}" type="slidenum">
              <a:rPr lang="en-US" smtClean="0"/>
              <a:t>16</a:t>
            </a:fld>
            <a:endParaRPr lang="en-US"/>
          </a:p>
        </p:txBody>
      </p:sp>
    </p:spTree>
    <p:extLst>
      <p:ext uri="{BB962C8B-B14F-4D97-AF65-F5344CB8AC3E}">
        <p14:creationId xmlns:p14="http://schemas.microsoft.com/office/powerpoint/2010/main" val="40783609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https://medium.com/@jonathan_hui/speech-recognition-phonetics-d761ea1710c0</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Arial" panose="020B0604020202020204" pitchFamily="34" charset="0"/>
                <a:cs typeface="Arial" panose="020B0604020202020204" pitchFamily="34" charset="0"/>
              </a:rPr>
              <a:t>phonemes are an abstract concept in linguistic to distinguish words and phones are how we pronounce them.</a:t>
            </a:r>
            <a:endParaRPr lang="en-US" dirty="0"/>
          </a:p>
          <a:p>
            <a:r>
              <a:rPr lang="en-US" dirty="0"/>
              <a:t>When producing “</a:t>
            </a:r>
            <a:r>
              <a:rPr lang="en-US" dirty="0" err="1"/>
              <a:t>th</a:t>
            </a:r>
            <a:r>
              <a:rPr lang="en-US" dirty="0"/>
              <a:t>” in “thin”, we will not feel the vibration in our throat.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Arial" panose="020B0604020202020204" pitchFamily="34" charset="0"/>
                <a:cs typeface="Arial" panose="020B0604020202020204" pitchFamily="34" charset="0"/>
              </a:rPr>
              <a:t>phonemes are an abstract concept in linguistic to distinguish words and phones are how we pronounce them.</a:t>
            </a:r>
          </a:p>
          <a:p>
            <a:endParaRPr lang="en-US" dirty="0"/>
          </a:p>
          <a:p>
            <a:r>
              <a:rPr lang="en-US" dirty="0"/>
              <a:t>Don’t be mistaken by the terms, both produce sounds </a:t>
            </a:r>
          </a:p>
        </p:txBody>
      </p:sp>
      <p:sp>
        <p:nvSpPr>
          <p:cNvPr id="4" name="Slide Number Placeholder 3"/>
          <p:cNvSpPr>
            <a:spLocks noGrp="1"/>
          </p:cNvSpPr>
          <p:nvPr>
            <p:ph type="sldNum" sz="quarter" idx="5"/>
          </p:nvPr>
        </p:nvSpPr>
        <p:spPr/>
        <p:txBody>
          <a:bodyPr/>
          <a:lstStyle/>
          <a:p>
            <a:fld id="{DD49E814-7BDF-4CAF-9E66-7A9280B0AEA7}" type="slidenum">
              <a:rPr lang="en-US" smtClean="0"/>
              <a:t>17</a:t>
            </a:fld>
            <a:endParaRPr lang="en-US"/>
          </a:p>
        </p:txBody>
      </p:sp>
    </p:spTree>
    <p:extLst>
      <p:ext uri="{BB962C8B-B14F-4D97-AF65-F5344CB8AC3E}">
        <p14:creationId xmlns:p14="http://schemas.microsoft.com/office/powerpoint/2010/main" val="9579105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https://medium.com/@jonathan_hui/speech-recognition-phonetics-d761ea1710c0</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Arial" panose="020B0604020202020204" pitchFamily="34" charset="0"/>
                <a:cs typeface="Arial" panose="020B0604020202020204" pitchFamily="34" charset="0"/>
              </a:rPr>
              <a:t>phonemes are an abstract concept in linguistic to distinguish words and phones are how we pronounce them.</a:t>
            </a:r>
            <a:endParaRPr lang="en-US" dirty="0"/>
          </a:p>
          <a:p>
            <a:r>
              <a:rPr lang="en-US" dirty="0"/>
              <a:t>When producing “</a:t>
            </a:r>
            <a:r>
              <a:rPr lang="en-US" dirty="0" err="1"/>
              <a:t>th</a:t>
            </a:r>
            <a:r>
              <a:rPr lang="en-US" dirty="0"/>
              <a:t>” in “thin”, we will not feel the vibration in our throat.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Arial" panose="020B0604020202020204" pitchFamily="34" charset="0"/>
                <a:cs typeface="Arial" panose="020B0604020202020204" pitchFamily="34" charset="0"/>
              </a:rPr>
              <a:t>phonemes are an abstract concept in linguistic to distinguish words and phones are how we pronounce them.</a:t>
            </a:r>
          </a:p>
          <a:p>
            <a:endParaRPr lang="en-US" dirty="0"/>
          </a:p>
          <a:p>
            <a:r>
              <a:rPr lang="en-US" dirty="0"/>
              <a:t>Don’t be mistaken by the terms, both produce sounds </a:t>
            </a:r>
          </a:p>
        </p:txBody>
      </p:sp>
      <p:sp>
        <p:nvSpPr>
          <p:cNvPr id="4" name="Slide Number Placeholder 3"/>
          <p:cNvSpPr>
            <a:spLocks noGrp="1"/>
          </p:cNvSpPr>
          <p:nvPr>
            <p:ph type="sldNum" sz="quarter" idx="5"/>
          </p:nvPr>
        </p:nvSpPr>
        <p:spPr/>
        <p:txBody>
          <a:bodyPr/>
          <a:lstStyle/>
          <a:p>
            <a:fld id="{DD49E814-7BDF-4CAF-9E66-7A9280B0AEA7}" type="slidenum">
              <a:rPr lang="en-US" smtClean="0"/>
              <a:t>18</a:t>
            </a:fld>
            <a:endParaRPr lang="en-US"/>
          </a:p>
        </p:txBody>
      </p:sp>
    </p:spTree>
    <p:extLst>
      <p:ext uri="{BB962C8B-B14F-4D97-AF65-F5344CB8AC3E}">
        <p14:creationId xmlns:p14="http://schemas.microsoft.com/office/powerpoint/2010/main" val="27035431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https://medium.com/@jonathan_hui/speech-recognition-phonetics-d761ea1710c0</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Arial" panose="020B0604020202020204" pitchFamily="34" charset="0"/>
                <a:cs typeface="Arial" panose="020B0604020202020204" pitchFamily="34" charset="0"/>
              </a:rPr>
              <a:t>phonemes are an abstract concept in linguistic to distinguish words and phones are how we pronounce them.</a:t>
            </a:r>
            <a:endParaRPr lang="en-US" dirty="0"/>
          </a:p>
          <a:p>
            <a:r>
              <a:rPr lang="en-US" dirty="0"/>
              <a:t>When producing “</a:t>
            </a:r>
            <a:r>
              <a:rPr lang="en-US" dirty="0" err="1"/>
              <a:t>th</a:t>
            </a:r>
            <a:r>
              <a:rPr lang="en-US" dirty="0"/>
              <a:t>” in “thin”, we will not feel the vibration in our throat.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Arial" panose="020B0604020202020204" pitchFamily="34" charset="0"/>
                <a:cs typeface="Arial" panose="020B0604020202020204" pitchFamily="34" charset="0"/>
              </a:rPr>
              <a:t>phonemes are an abstract concept in linguistic to distinguish words and phones are how we pronounce them.</a:t>
            </a:r>
          </a:p>
          <a:p>
            <a:endParaRPr lang="en-US" dirty="0"/>
          </a:p>
          <a:p>
            <a:r>
              <a:rPr lang="en-US" dirty="0"/>
              <a:t>Don’t be mistaken by the terms, both produce sounds </a:t>
            </a:r>
          </a:p>
        </p:txBody>
      </p:sp>
      <p:sp>
        <p:nvSpPr>
          <p:cNvPr id="4" name="Slide Number Placeholder 3"/>
          <p:cNvSpPr>
            <a:spLocks noGrp="1"/>
          </p:cNvSpPr>
          <p:nvPr>
            <p:ph type="sldNum" sz="quarter" idx="5"/>
          </p:nvPr>
        </p:nvSpPr>
        <p:spPr/>
        <p:txBody>
          <a:bodyPr/>
          <a:lstStyle/>
          <a:p>
            <a:fld id="{DD49E814-7BDF-4CAF-9E66-7A9280B0AEA7}" type="slidenum">
              <a:rPr lang="en-US" smtClean="0"/>
              <a:t>19</a:t>
            </a:fld>
            <a:endParaRPr lang="en-US"/>
          </a:p>
        </p:txBody>
      </p:sp>
    </p:spTree>
    <p:extLst>
      <p:ext uri="{BB962C8B-B14F-4D97-AF65-F5344CB8AC3E}">
        <p14:creationId xmlns:p14="http://schemas.microsoft.com/office/powerpoint/2010/main" val="20116835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https://medium.com/@jonathan_hui/speech-recognition-phonetics-d761ea1710c0</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Arial" panose="020B0604020202020204" pitchFamily="34" charset="0"/>
                <a:cs typeface="Arial" panose="020B0604020202020204" pitchFamily="34" charset="0"/>
              </a:rPr>
              <a:t>phonemes are an abstract concept in linguistic to distinguish words and phones are how we pronounce them.</a:t>
            </a:r>
            <a:endParaRPr lang="en-US" dirty="0"/>
          </a:p>
          <a:p>
            <a:r>
              <a:rPr lang="en-US" dirty="0"/>
              <a:t>When producing “</a:t>
            </a:r>
            <a:r>
              <a:rPr lang="en-US" dirty="0" err="1"/>
              <a:t>th</a:t>
            </a:r>
            <a:r>
              <a:rPr lang="en-US" dirty="0"/>
              <a:t>” in “thin”, we will not feel the vibration in our throat.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Arial" panose="020B0604020202020204" pitchFamily="34" charset="0"/>
                <a:cs typeface="Arial" panose="020B0604020202020204" pitchFamily="34" charset="0"/>
              </a:rPr>
              <a:t>phonemes are an abstract concept in linguistic to distinguish words and phones are how we pronounce them.</a:t>
            </a:r>
          </a:p>
          <a:p>
            <a:endParaRPr lang="en-US" dirty="0"/>
          </a:p>
          <a:p>
            <a:r>
              <a:rPr lang="en-US" dirty="0"/>
              <a:t>Don’t be mistaken by the terms, both produce sounds </a:t>
            </a:r>
          </a:p>
        </p:txBody>
      </p:sp>
      <p:sp>
        <p:nvSpPr>
          <p:cNvPr id="4" name="Slide Number Placeholder 3"/>
          <p:cNvSpPr>
            <a:spLocks noGrp="1"/>
          </p:cNvSpPr>
          <p:nvPr>
            <p:ph type="sldNum" sz="quarter" idx="5"/>
          </p:nvPr>
        </p:nvSpPr>
        <p:spPr/>
        <p:txBody>
          <a:bodyPr/>
          <a:lstStyle/>
          <a:p>
            <a:fld id="{DD49E814-7BDF-4CAF-9E66-7A9280B0AEA7}" type="slidenum">
              <a:rPr lang="en-US" smtClean="0"/>
              <a:t>20</a:t>
            </a:fld>
            <a:endParaRPr lang="en-US"/>
          </a:p>
        </p:txBody>
      </p:sp>
    </p:spTree>
    <p:extLst>
      <p:ext uri="{BB962C8B-B14F-4D97-AF65-F5344CB8AC3E}">
        <p14:creationId xmlns:p14="http://schemas.microsoft.com/office/powerpoint/2010/main" val="10234615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https://medium.com/@jonathan_hui/speech-recognition-phonetics-d761ea1710c0</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Arial" panose="020B0604020202020204" pitchFamily="34" charset="0"/>
                <a:cs typeface="Arial" panose="020B0604020202020204" pitchFamily="34" charset="0"/>
              </a:rPr>
              <a:t>phonemes are an abstract concept in linguistic to distinguish words and phones are how we pronounce them.</a:t>
            </a:r>
            <a:endParaRPr lang="en-US" dirty="0"/>
          </a:p>
          <a:p>
            <a:r>
              <a:rPr lang="en-US" dirty="0"/>
              <a:t>When producing “</a:t>
            </a:r>
            <a:r>
              <a:rPr lang="en-US" dirty="0" err="1"/>
              <a:t>th</a:t>
            </a:r>
            <a:r>
              <a:rPr lang="en-US" dirty="0"/>
              <a:t>” in “thin”, we will not feel the vibration in our throat.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Arial" panose="020B0604020202020204" pitchFamily="34" charset="0"/>
                <a:cs typeface="Arial" panose="020B0604020202020204" pitchFamily="34" charset="0"/>
              </a:rPr>
              <a:t>phonemes are an abstract concept in linguistic to distinguish words and phones are how we pronounce them.</a:t>
            </a:r>
          </a:p>
          <a:p>
            <a:endParaRPr lang="en-US" dirty="0"/>
          </a:p>
          <a:p>
            <a:r>
              <a:rPr lang="en-US" dirty="0"/>
              <a:t>Don’t be mistaken by the terms, both produce sounds </a:t>
            </a:r>
          </a:p>
        </p:txBody>
      </p:sp>
      <p:sp>
        <p:nvSpPr>
          <p:cNvPr id="4" name="Slide Number Placeholder 3"/>
          <p:cNvSpPr>
            <a:spLocks noGrp="1"/>
          </p:cNvSpPr>
          <p:nvPr>
            <p:ph type="sldNum" sz="quarter" idx="5"/>
          </p:nvPr>
        </p:nvSpPr>
        <p:spPr/>
        <p:txBody>
          <a:bodyPr/>
          <a:lstStyle/>
          <a:p>
            <a:fld id="{DD49E814-7BDF-4CAF-9E66-7A9280B0AEA7}" type="slidenum">
              <a:rPr lang="en-US" smtClean="0"/>
              <a:t>21</a:t>
            </a:fld>
            <a:endParaRPr lang="en-US"/>
          </a:p>
        </p:txBody>
      </p:sp>
    </p:spTree>
    <p:extLst>
      <p:ext uri="{BB962C8B-B14F-4D97-AF65-F5344CB8AC3E}">
        <p14:creationId xmlns:p14="http://schemas.microsoft.com/office/powerpoint/2010/main" val="27000296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49E814-7BDF-4CAF-9E66-7A9280B0AEA7}" type="slidenum">
              <a:rPr lang="en-US" smtClean="0"/>
              <a:t>4</a:t>
            </a:fld>
            <a:endParaRPr lang="en-US"/>
          </a:p>
        </p:txBody>
      </p:sp>
    </p:spTree>
    <p:extLst>
      <p:ext uri="{BB962C8B-B14F-4D97-AF65-F5344CB8AC3E}">
        <p14:creationId xmlns:p14="http://schemas.microsoft.com/office/powerpoint/2010/main" val="292919597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https://medium.com/@jonathan_hui/speech-recognition-phonetics-d761ea1710c0</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Arial" panose="020B0604020202020204" pitchFamily="34" charset="0"/>
                <a:cs typeface="Arial" panose="020B0604020202020204" pitchFamily="34" charset="0"/>
              </a:rPr>
              <a:t>phonemes are an abstract concept in linguistic to distinguish words and phones are how we pronounce them.</a:t>
            </a:r>
            <a:endParaRPr lang="en-US" dirty="0"/>
          </a:p>
          <a:p>
            <a:r>
              <a:rPr lang="en-US" dirty="0"/>
              <a:t>When producing “</a:t>
            </a:r>
            <a:r>
              <a:rPr lang="en-US" dirty="0" err="1"/>
              <a:t>th</a:t>
            </a:r>
            <a:r>
              <a:rPr lang="en-US" dirty="0"/>
              <a:t>” in “thin”, we will not feel the vibration in our throat.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Arial" panose="020B0604020202020204" pitchFamily="34" charset="0"/>
                <a:cs typeface="Arial" panose="020B0604020202020204" pitchFamily="34" charset="0"/>
              </a:rPr>
              <a:t>phonemes are an abstract concept in linguistic to distinguish words and phones are how we pronounce them.</a:t>
            </a:r>
          </a:p>
          <a:p>
            <a:endParaRPr lang="en-US" dirty="0"/>
          </a:p>
          <a:p>
            <a:r>
              <a:rPr lang="en-US" dirty="0"/>
              <a:t>Don’t be mistaken by the terms, both produce sounds </a:t>
            </a:r>
          </a:p>
        </p:txBody>
      </p:sp>
      <p:sp>
        <p:nvSpPr>
          <p:cNvPr id="4" name="Slide Number Placeholder 3"/>
          <p:cNvSpPr>
            <a:spLocks noGrp="1"/>
          </p:cNvSpPr>
          <p:nvPr>
            <p:ph type="sldNum" sz="quarter" idx="5"/>
          </p:nvPr>
        </p:nvSpPr>
        <p:spPr/>
        <p:txBody>
          <a:bodyPr/>
          <a:lstStyle/>
          <a:p>
            <a:fld id="{DD49E814-7BDF-4CAF-9E66-7A9280B0AEA7}" type="slidenum">
              <a:rPr lang="en-US" smtClean="0"/>
              <a:t>25</a:t>
            </a:fld>
            <a:endParaRPr lang="en-US"/>
          </a:p>
        </p:txBody>
      </p:sp>
    </p:spTree>
    <p:extLst>
      <p:ext uri="{BB962C8B-B14F-4D97-AF65-F5344CB8AC3E}">
        <p14:creationId xmlns:p14="http://schemas.microsoft.com/office/powerpoint/2010/main" val="12721887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49E814-7BDF-4CAF-9E66-7A9280B0AEA7}" type="slidenum">
              <a:rPr lang="en-US" smtClean="0"/>
              <a:t>5</a:t>
            </a:fld>
            <a:endParaRPr lang="en-US"/>
          </a:p>
        </p:txBody>
      </p:sp>
    </p:spTree>
    <p:extLst>
      <p:ext uri="{BB962C8B-B14F-4D97-AF65-F5344CB8AC3E}">
        <p14:creationId xmlns:p14="http://schemas.microsoft.com/office/powerpoint/2010/main" val="29089714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49E814-7BDF-4CAF-9E66-7A9280B0AEA7}" type="slidenum">
              <a:rPr lang="en-US" smtClean="0"/>
              <a:t>6</a:t>
            </a:fld>
            <a:endParaRPr lang="en-US"/>
          </a:p>
        </p:txBody>
      </p:sp>
    </p:spTree>
    <p:extLst>
      <p:ext uri="{BB962C8B-B14F-4D97-AF65-F5344CB8AC3E}">
        <p14:creationId xmlns:p14="http://schemas.microsoft.com/office/powerpoint/2010/main" val="10881251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latin typeface="Arial" panose="020B0604020202020204" pitchFamily="34" charset="0"/>
                <a:cs typeface="Arial" panose="020B0604020202020204" pitchFamily="34" charset="0"/>
              </a:rPr>
              <a:t>that have led to assistants like Alexa and Siri, </a:t>
            </a:r>
            <a:endParaRPr lang="en-US" dirty="0"/>
          </a:p>
        </p:txBody>
      </p:sp>
      <p:sp>
        <p:nvSpPr>
          <p:cNvPr id="4" name="Slide Number Placeholder 3"/>
          <p:cNvSpPr>
            <a:spLocks noGrp="1"/>
          </p:cNvSpPr>
          <p:nvPr>
            <p:ph type="sldNum" sz="quarter" idx="5"/>
          </p:nvPr>
        </p:nvSpPr>
        <p:spPr/>
        <p:txBody>
          <a:bodyPr/>
          <a:lstStyle/>
          <a:p>
            <a:fld id="{DD49E814-7BDF-4CAF-9E66-7A9280B0AEA7}" type="slidenum">
              <a:rPr lang="en-US" smtClean="0"/>
              <a:t>7</a:t>
            </a:fld>
            <a:endParaRPr lang="en-US"/>
          </a:p>
        </p:txBody>
      </p:sp>
    </p:spTree>
    <p:extLst>
      <p:ext uri="{BB962C8B-B14F-4D97-AF65-F5344CB8AC3E}">
        <p14:creationId xmlns:p14="http://schemas.microsoft.com/office/powerpoint/2010/main" val="17805016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https://medium.com/@jonathan_hui/speech-recognition-phonetics-d761ea1710c0</a:t>
            </a:r>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Arial" panose="020B0604020202020204" pitchFamily="34" charset="0"/>
                <a:cs typeface="Arial" panose="020B0604020202020204" pitchFamily="34" charset="0"/>
              </a:rPr>
              <a:t>Exhale air &gt; opens up vocal folds &gt;&gt; air speeds &gt;&gt; drops the pressure &gt;&gt; closes vocal folds </a:t>
            </a:r>
            <a:endParaRPr lang="en-US" sz="1200" dirty="0"/>
          </a:p>
          <a:p>
            <a:endParaRPr lang="en-US" dirty="0"/>
          </a:p>
          <a:p>
            <a:r>
              <a:rPr lang="en-US" sz="1200" dirty="0">
                <a:latin typeface="Arial" panose="020B0604020202020204" pitchFamily="34" charset="0"/>
                <a:cs typeface="Arial" panose="020B0604020202020204" pitchFamily="34" charset="0"/>
              </a:rPr>
              <a:t>The same letter in words can pronounce differently. </a:t>
            </a:r>
            <a:endParaRPr lang="en-US" dirty="0"/>
          </a:p>
          <a:p>
            <a:r>
              <a:rPr lang="en-US" dirty="0"/>
              <a:t>When producing “</a:t>
            </a:r>
            <a:r>
              <a:rPr lang="en-US" dirty="0" err="1"/>
              <a:t>th</a:t>
            </a:r>
            <a:r>
              <a:rPr lang="en-US" dirty="0"/>
              <a:t>” in “thin”, we will not feel the vibration in our throat.</a:t>
            </a:r>
          </a:p>
          <a:p>
            <a:r>
              <a:rPr lang="en-US" dirty="0" err="1"/>
              <a:t>peech</a:t>
            </a:r>
            <a:r>
              <a:rPr lang="en-US" dirty="0"/>
              <a:t> can be classified as voiced and voiceless sounds. as shown in this 2-minute </a:t>
            </a:r>
            <a:r>
              <a:rPr lang="en-US" dirty="0">
                <a:hlinkClick r:id="rId4"/>
              </a:rPr>
              <a:t>video</a:t>
            </a:r>
            <a:r>
              <a:rPr lang="en-US" dirty="0"/>
              <a:t>. For voiced sound, we tense up our vocal folds. When we exhale air from the lungs, it pushes the vocal folds open. The airflow speeds up and the pressure at the vocal fold drops. This closes them again. Once the airflow drops, pressure increases and reopens them. These open and close cycles continue and produce a series of sound wave frequencies with a fundamental frequency average at 125 Hz for men and 210 Hz for women.</a:t>
            </a:r>
          </a:p>
          <a:p>
            <a:endParaRPr lang="en-US" dirty="0"/>
          </a:p>
          <a:p>
            <a:r>
              <a:rPr lang="en-US" dirty="0"/>
              <a:t>Don’t be mistaken by the terms, both produce sounds </a:t>
            </a:r>
          </a:p>
        </p:txBody>
      </p:sp>
      <p:sp>
        <p:nvSpPr>
          <p:cNvPr id="4" name="Slide Number Placeholder 3"/>
          <p:cNvSpPr>
            <a:spLocks noGrp="1"/>
          </p:cNvSpPr>
          <p:nvPr>
            <p:ph type="sldNum" sz="quarter" idx="5"/>
          </p:nvPr>
        </p:nvSpPr>
        <p:spPr/>
        <p:txBody>
          <a:bodyPr/>
          <a:lstStyle/>
          <a:p>
            <a:fld id="{DD49E814-7BDF-4CAF-9E66-7A9280B0AEA7}" type="slidenum">
              <a:rPr lang="en-US" smtClean="0"/>
              <a:t>8</a:t>
            </a:fld>
            <a:endParaRPr lang="en-US"/>
          </a:p>
        </p:txBody>
      </p:sp>
    </p:spTree>
    <p:extLst>
      <p:ext uri="{BB962C8B-B14F-4D97-AF65-F5344CB8AC3E}">
        <p14:creationId xmlns:p14="http://schemas.microsoft.com/office/powerpoint/2010/main" val="14213642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https://medium.com/@jonathan_hui/speech-recognition-phonetics-d761ea1710c0</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Arial" panose="020B0604020202020204" pitchFamily="34" charset="0"/>
                <a:cs typeface="Arial" panose="020B0604020202020204" pitchFamily="34" charset="0"/>
              </a:rPr>
              <a:t>phonemes are an abstract concept in linguistic to distinguish words and phones are how we pronounce them.</a:t>
            </a:r>
            <a:endParaRPr lang="en-US" dirty="0"/>
          </a:p>
          <a:p>
            <a:r>
              <a:rPr lang="en-US" dirty="0"/>
              <a:t>When producing “</a:t>
            </a:r>
            <a:r>
              <a:rPr lang="en-US" dirty="0" err="1"/>
              <a:t>th</a:t>
            </a:r>
            <a:r>
              <a:rPr lang="en-US" dirty="0"/>
              <a:t>” in “thin”, we will not feel the vibration in our throat.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Arial" panose="020B0604020202020204" pitchFamily="34" charset="0"/>
                <a:cs typeface="Arial" panose="020B0604020202020204" pitchFamily="34" charset="0"/>
              </a:rPr>
              <a:t>phonemes are an abstract concept in linguistic to distinguish words and phones are how we pronounce them.</a:t>
            </a:r>
          </a:p>
          <a:p>
            <a:endParaRPr lang="en-US" dirty="0"/>
          </a:p>
          <a:p>
            <a:r>
              <a:rPr lang="en-US" dirty="0"/>
              <a:t>Don’t be mistaken by the terms, both produce sounds </a:t>
            </a:r>
          </a:p>
        </p:txBody>
      </p:sp>
      <p:sp>
        <p:nvSpPr>
          <p:cNvPr id="4" name="Slide Number Placeholder 3"/>
          <p:cNvSpPr>
            <a:spLocks noGrp="1"/>
          </p:cNvSpPr>
          <p:nvPr>
            <p:ph type="sldNum" sz="quarter" idx="5"/>
          </p:nvPr>
        </p:nvSpPr>
        <p:spPr/>
        <p:txBody>
          <a:bodyPr/>
          <a:lstStyle/>
          <a:p>
            <a:fld id="{DD49E814-7BDF-4CAF-9E66-7A9280B0AEA7}" type="slidenum">
              <a:rPr lang="en-US" smtClean="0"/>
              <a:t>9</a:t>
            </a:fld>
            <a:endParaRPr lang="en-US"/>
          </a:p>
        </p:txBody>
      </p:sp>
    </p:spTree>
    <p:extLst>
      <p:ext uri="{BB962C8B-B14F-4D97-AF65-F5344CB8AC3E}">
        <p14:creationId xmlns:p14="http://schemas.microsoft.com/office/powerpoint/2010/main" val="19626610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https://medium.com/@jonathan_hui/speech-recognition-phonetics-d761ea1710c0</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hlinkClick r:id="rId4"/>
              </a:rPr>
              <a:t>https://haythamfayek.com/2016/04/21/speech-processing-for-machine-learning.html</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These features help us to understand phones. </a:t>
            </a:r>
            <a:r>
              <a:rPr lang="en-US" dirty="0">
                <a:latin typeface="Arial" panose="020B0604020202020204" pitchFamily="34" charset="0"/>
                <a:cs typeface="Arial" panose="020B0604020202020204" pitchFamily="34" charset="0"/>
              </a:rPr>
              <a:t>MFCC has 39 features.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 We finalize 12 and what are the rest. The 13th parameter is the energy in each frame.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In pronunciation, context and dynamic information are important. Articulations, like stop closures and releases, can be recognized by the formant transitions. Characterizing feature changes over time provides the context information for a phone.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It measures the changes in features from the previous frame to the next frame. This is the first-order derivative of the features.</a:t>
            </a:r>
          </a:p>
          <a:p>
            <a:r>
              <a:rPr lang="en-US" dirty="0">
                <a:latin typeface="Arial" panose="020B0604020202020204" pitchFamily="34" charset="0"/>
                <a:cs typeface="Arial" panose="020B0604020202020204" pitchFamily="34" charset="0"/>
              </a:rPr>
              <a:t>Another 13 values compute the delta values </a:t>
            </a:r>
            <a:r>
              <a:rPr lang="en-US" i="1" dirty="0">
                <a:latin typeface="Arial" panose="020B0604020202020204" pitchFamily="34" charset="0"/>
                <a:cs typeface="Arial" panose="020B0604020202020204" pitchFamily="34" charset="0"/>
              </a:rPr>
              <a:t>d</a:t>
            </a:r>
            <a:r>
              <a:rPr lang="en-US" dirty="0">
                <a:latin typeface="Arial" panose="020B0604020202020204" pitchFamily="34" charset="0"/>
                <a:cs typeface="Arial" panose="020B0604020202020204" pitchFamily="34" charset="0"/>
              </a:rPr>
              <a:t>(</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below.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The last 13 parameters are the dynamic changes of </a:t>
            </a:r>
            <a:r>
              <a:rPr lang="en-US" i="1" dirty="0">
                <a:latin typeface="Arial" panose="020B0604020202020204" pitchFamily="34" charset="0"/>
                <a:cs typeface="Arial" panose="020B0604020202020204" pitchFamily="34" charset="0"/>
              </a:rPr>
              <a:t>d</a:t>
            </a:r>
            <a:r>
              <a:rPr lang="en-US" dirty="0">
                <a:latin typeface="Arial" panose="020B0604020202020204" pitchFamily="34" charset="0"/>
                <a:cs typeface="Arial" panose="020B0604020202020204" pitchFamily="34" charset="0"/>
              </a:rPr>
              <a:t>(</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from the last frame to the next frame. It acts as the second-order derivative of </a:t>
            </a:r>
            <a:r>
              <a:rPr lang="en-US" i="1" dirty="0">
                <a:latin typeface="Arial" panose="020B0604020202020204" pitchFamily="34" charset="0"/>
                <a:cs typeface="Arial" panose="020B0604020202020204" pitchFamily="34" charset="0"/>
              </a:rPr>
              <a:t>c</a:t>
            </a:r>
            <a:r>
              <a:rPr lang="en-US" dirty="0">
                <a:latin typeface="Arial" panose="020B0604020202020204" pitchFamily="34" charset="0"/>
                <a:cs typeface="Arial" panose="020B0604020202020204" pitchFamily="34" charset="0"/>
              </a:rPr>
              <a:t>(</a:t>
            </a:r>
            <a:r>
              <a:rPr lang="en-US" i="1" dirty="0">
                <a:latin typeface="Arial" panose="020B0604020202020204" pitchFamily="34" charset="0"/>
                <a:cs typeface="Arial" panose="020B0604020202020204" pitchFamily="34" charset="0"/>
              </a:rPr>
              <a:t>t</a:t>
            </a:r>
            <a:endParaRPr lang="en-US" dirty="0"/>
          </a:p>
          <a:p>
            <a:endParaRPr lang="en-US" dirty="0"/>
          </a:p>
          <a:p>
            <a:endParaRPr lang="en-US" dirty="0"/>
          </a:p>
          <a:p>
            <a:pPr>
              <a:buFont typeface="+mj-lt"/>
              <a:buAutoNum type="arabicPeriod"/>
            </a:pPr>
            <a:r>
              <a:rPr lang="en-US" dirty="0">
                <a:solidFill>
                  <a:srgbClr val="333333"/>
                </a:solidFill>
                <a:latin typeface="inherit"/>
              </a:rPr>
              <a:t>Frame the signal into short frames.</a:t>
            </a:r>
          </a:p>
          <a:p>
            <a:pPr>
              <a:buFont typeface="+mj-lt"/>
              <a:buAutoNum type="arabicPeriod"/>
            </a:pPr>
            <a:r>
              <a:rPr lang="en-US" dirty="0">
                <a:solidFill>
                  <a:srgbClr val="333333"/>
                </a:solidFill>
                <a:latin typeface="inherit"/>
              </a:rPr>
              <a:t>For each frame calculate the </a:t>
            </a:r>
            <a:r>
              <a:rPr lang="en-US" dirty="0">
                <a:solidFill>
                  <a:srgbClr val="1C5979"/>
                </a:solidFill>
                <a:latin typeface="inherit"/>
                <a:hlinkClick r:id="rId5"/>
              </a:rPr>
              <a:t>periodogram estimate</a:t>
            </a:r>
            <a:r>
              <a:rPr lang="en-US" dirty="0">
                <a:solidFill>
                  <a:srgbClr val="333333"/>
                </a:solidFill>
                <a:latin typeface="inherit"/>
              </a:rPr>
              <a:t> of the power spectrum.</a:t>
            </a:r>
          </a:p>
          <a:p>
            <a:pPr>
              <a:buFont typeface="+mj-lt"/>
              <a:buAutoNum type="arabicPeriod"/>
            </a:pPr>
            <a:r>
              <a:rPr lang="en-US" dirty="0">
                <a:solidFill>
                  <a:srgbClr val="333333"/>
                </a:solidFill>
                <a:latin typeface="inherit"/>
              </a:rPr>
              <a:t>Apply the </a:t>
            </a:r>
            <a:r>
              <a:rPr lang="en-US" dirty="0" err="1">
                <a:solidFill>
                  <a:srgbClr val="333333"/>
                </a:solidFill>
                <a:latin typeface="inherit"/>
              </a:rPr>
              <a:t>mel</a:t>
            </a:r>
            <a:r>
              <a:rPr lang="en-US" dirty="0">
                <a:solidFill>
                  <a:srgbClr val="333333"/>
                </a:solidFill>
                <a:latin typeface="inherit"/>
              </a:rPr>
              <a:t> </a:t>
            </a:r>
            <a:r>
              <a:rPr lang="en-US" dirty="0" err="1">
                <a:solidFill>
                  <a:srgbClr val="333333"/>
                </a:solidFill>
                <a:latin typeface="inherit"/>
              </a:rPr>
              <a:t>filterbank</a:t>
            </a:r>
            <a:r>
              <a:rPr lang="en-US" dirty="0">
                <a:solidFill>
                  <a:srgbClr val="333333"/>
                </a:solidFill>
                <a:latin typeface="inherit"/>
              </a:rPr>
              <a:t> to the power spectra, sum the energy in each filter.</a:t>
            </a:r>
          </a:p>
          <a:p>
            <a:pPr>
              <a:buFont typeface="+mj-lt"/>
              <a:buAutoNum type="arabicPeriod"/>
            </a:pPr>
            <a:r>
              <a:rPr lang="en-US" dirty="0">
                <a:solidFill>
                  <a:srgbClr val="333333"/>
                </a:solidFill>
                <a:latin typeface="inherit"/>
              </a:rPr>
              <a:t>Take the logarithm of all </a:t>
            </a:r>
            <a:r>
              <a:rPr lang="en-US" dirty="0" err="1">
                <a:solidFill>
                  <a:srgbClr val="333333"/>
                </a:solidFill>
                <a:latin typeface="inherit"/>
              </a:rPr>
              <a:t>filterbank</a:t>
            </a:r>
            <a:r>
              <a:rPr lang="en-US" dirty="0">
                <a:solidFill>
                  <a:srgbClr val="333333"/>
                </a:solidFill>
                <a:latin typeface="inherit"/>
              </a:rPr>
              <a:t> energies.</a:t>
            </a:r>
          </a:p>
          <a:p>
            <a:pPr>
              <a:buFont typeface="+mj-lt"/>
              <a:buAutoNum type="arabicPeriod"/>
            </a:pPr>
            <a:r>
              <a:rPr lang="en-US" dirty="0">
                <a:solidFill>
                  <a:srgbClr val="333333"/>
                </a:solidFill>
                <a:latin typeface="inherit"/>
              </a:rPr>
              <a:t>Take the DCT of the log </a:t>
            </a:r>
            <a:r>
              <a:rPr lang="en-US" dirty="0" err="1">
                <a:solidFill>
                  <a:srgbClr val="333333"/>
                </a:solidFill>
                <a:latin typeface="inherit"/>
              </a:rPr>
              <a:t>filterbank</a:t>
            </a:r>
            <a:r>
              <a:rPr lang="en-US" dirty="0">
                <a:solidFill>
                  <a:srgbClr val="333333"/>
                </a:solidFill>
                <a:latin typeface="inherit"/>
              </a:rPr>
              <a:t> energies.</a:t>
            </a:r>
          </a:p>
          <a:p>
            <a:pPr>
              <a:buFont typeface="+mj-lt"/>
              <a:buAutoNum type="arabicPeriod"/>
            </a:pPr>
            <a:r>
              <a:rPr lang="en-US" dirty="0">
                <a:solidFill>
                  <a:srgbClr val="333333"/>
                </a:solidFill>
                <a:latin typeface="inherit"/>
              </a:rPr>
              <a:t>Keep DCT coefficients 2-13, discard the rest.</a:t>
            </a:r>
            <a:endParaRPr lang="en-US" b="0" i="0" dirty="0">
              <a:solidFill>
                <a:srgbClr val="333333"/>
              </a:solidFill>
              <a:effectLst/>
              <a:latin typeface="inherit"/>
            </a:endParaRP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Arial" panose="020B0604020202020204" pitchFamily="34" charset="0"/>
                <a:cs typeface="Arial" panose="020B0604020202020204" pitchFamily="34" charset="0"/>
              </a:rPr>
              <a:t>phonemes are an abstract concept in linguistic to distinguish words and phones are how we pronounce them.</a:t>
            </a:r>
            <a:endParaRPr lang="en-US" dirty="0"/>
          </a:p>
          <a:p>
            <a:r>
              <a:rPr lang="en-US" dirty="0"/>
              <a:t>When producing “</a:t>
            </a:r>
            <a:r>
              <a:rPr lang="en-US" dirty="0" err="1"/>
              <a:t>th</a:t>
            </a:r>
            <a:r>
              <a:rPr lang="en-US" dirty="0"/>
              <a:t>” in “thin”, we will not feel the vibration in our throat.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Arial" panose="020B0604020202020204" pitchFamily="34" charset="0"/>
                <a:cs typeface="Arial" panose="020B0604020202020204" pitchFamily="34" charset="0"/>
              </a:rPr>
              <a:t>phonemes are an abstract concept in linguistic to distinguish words and phones are how we pronounce them.</a:t>
            </a:r>
          </a:p>
          <a:p>
            <a:endParaRPr lang="en-US" dirty="0"/>
          </a:p>
          <a:p>
            <a:r>
              <a:rPr lang="en-US" dirty="0"/>
              <a:t>Don’t be mistaken by the terms, both produce sounds </a:t>
            </a:r>
          </a:p>
        </p:txBody>
      </p:sp>
      <p:sp>
        <p:nvSpPr>
          <p:cNvPr id="4" name="Slide Number Placeholder 3"/>
          <p:cNvSpPr>
            <a:spLocks noGrp="1"/>
          </p:cNvSpPr>
          <p:nvPr>
            <p:ph type="sldNum" sz="quarter" idx="5"/>
          </p:nvPr>
        </p:nvSpPr>
        <p:spPr/>
        <p:txBody>
          <a:bodyPr/>
          <a:lstStyle/>
          <a:p>
            <a:fld id="{DD49E814-7BDF-4CAF-9E66-7A9280B0AEA7}" type="slidenum">
              <a:rPr lang="en-US" smtClean="0"/>
              <a:t>10</a:t>
            </a:fld>
            <a:endParaRPr lang="en-US"/>
          </a:p>
        </p:txBody>
      </p:sp>
    </p:spTree>
    <p:extLst>
      <p:ext uri="{BB962C8B-B14F-4D97-AF65-F5344CB8AC3E}">
        <p14:creationId xmlns:p14="http://schemas.microsoft.com/office/powerpoint/2010/main" val="22794467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https://medium.com/@jonathan_hui/speech-recognition-phonetics-d761ea1710c0</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Arial" panose="020B0604020202020204" pitchFamily="34" charset="0"/>
                <a:cs typeface="Arial" panose="020B0604020202020204" pitchFamily="34" charset="0"/>
              </a:rPr>
              <a:t>phonemes are an abstract concept in linguistic to distinguish words and phones are how we pronounce them.</a:t>
            </a:r>
            <a:endParaRPr lang="en-US" dirty="0"/>
          </a:p>
          <a:p>
            <a:r>
              <a:rPr lang="en-US" dirty="0"/>
              <a:t>When producing “</a:t>
            </a:r>
            <a:r>
              <a:rPr lang="en-US" dirty="0" err="1"/>
              <a:t>th</a:t>
            </a:r>
            <a:r>
              <a:rPr lang="en-US" dirty="0"/>
              <a:t>” in “thin”, we will not feel the vibration in our throat.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Arial" panose="020B0604020202020204" pitchFamily="34" charset="0"/>
                <a:cs typeface="Arial" panose="020B0604020202020204" pitchFamily="34" charset="0"/>
              </a:rPr>
              <a:t>phonemes are an abstract concept in linguistic to distinguish words and phones are how we pronounce them.</a:t>
            </a:r>
          </a:p>
          <a:p>
            <a:endParaRPr lang="en-US" dirty="0"/>
          </a:p>
          <a:p>
            <a:r>
              <a:rPr lang="en-US" dirty="0"/>
              <a:t>Don’t be mistaken by the terms, both produce sounds </a:t>
            </a:r>
          </a:p>
        </p:txBody>
      </p:sp>
      <p:sp>
        <p:nvSpPr>
          <p:cNvPr id="4" name="Slide Number Placeholder 3"/>
          <p:cNvSpPr>
            <a:spLocks noGrp="1"/>
          </p:cNvSpPr>
          <p:nvPr>
            <p:ph type="sldNum" sz="quarter" idx="5"/>
          </p:nvPr>
        </p:nvSpPr>
        <p:spPr/>
        <p:txBody>
          <a:bodyPr/>
          <a:lstStyle/>
          <a:p>
            <a:fld id="{DD49E814-7BDF-4CAF-9E66-7A9280B0AEA7}" type="slidenum">
              <a:rPr lang="en-US" smtClean="0"/>
              <a:t>11</a:t>
            </a:fld>
            <a:endParaRPr lang="en-US"/>
          </a:p>
        </p:txBody>
      </p:sp>
    </p:spTree>
    <p:extLst>
      <p:ext uri="{BB962C8B-B14F-4D97-AF65-F5344CB8AC3E}">
        <p14:creationId xmlns:p14="http://schemas.microsoft.com/office/powerpoint/2010/main" val="22290556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152509-1B79-4ECF-B22B-4D42E69F88F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6108088-07BF-434E-A955-391D5ABA432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3DCF432-FB07-4281-9B91-ABA09D152A9B}"/>
              </a:ext>
            </a:extLst>
          </p:cNvPr>
          <p:cNvSpPr>
            <a:spLocks noGrp="1"/>
          </p:cNvSpPr>
          <p:nvPr>
            <p:ph type="dt" sz="half" idx="10"/>
          </p:nvPr>
        </p:nvSpPr>
        <p:spPr/>
        <p:txBody>
          <a:bodyPr/>
          <a:lstStyle/>
          <a:p>
            <a:fld id="{AE1AF527-840F-493F-A256-3550DD812C33}" type="datetimeFigureOut">
              <a:rPr lang="en-US" smtClean="0"/>
              <a:t>6/12/2020</a:t>
            </a:fld>
            <a:endParaRPr lang="en-US"/>
          </a:p>
        </p:txBody>
      </p:sp>
      <p:sp>
        <p:nvSpPr>
          <p:cNvPr id="5" name="Footer Placeholder 4">
            <a:extLst>
              <a:ext uri="{FF2B5EF4-FFF2-40B4-BE49-F238E27FC236}">
                <a16:creationId xmlns:a16="http://schemas.microsoft.com/office/drawing/2014/main" id="{42A253F4-6FD8-42D1-A8F7-493E446BC36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9C17284-CD97-47FC-B443-0F434C987C18}"/>
              </a:ext>
            </a:extLst>
          </p:cNvPr>
          <p:cNvSpPr>
            <a:spLocks noGrp="1"/>
          </p:cNvSpPr>
          <p:nvPr>
            <p:ph type="sldNum" sz="quarter" idx="12"/>
          </p:nvPr>
        </p:nvSpPr>
        <p:spPr/>
        <p:txBody>
          <a:bodyPr/>
          <a:lstStyle/>
          <a:p>
            <a:fld id="{AB58C4D6-948F-40F2-9EBD-7FB4A3939EB0}" type="slidenum">
              <a:rPr lang="en-US" smtClean="0"/>
              <a:t>‹#›</a:t>
            </a:fld>
            <a:endParaRPr lang="en-US"/>
          </a:p>
        </p:txBody>
      </p:sp>
    </p:spTree>
    <p:extLst>
      <p:ext uri="{BB962C8B-B14F-4D97-AF65-F5344CB8AC3E}">
        <p14:creationId xmlns:p14="http://schemas.microsoft.com/office/powerpoint/2010/main" val="40476182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7E7E7F-C0C8-4B21-B6E2-11097D394CE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23125A4-97F0-4828-968B-30DC5216CFD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BFA18AB-6999-48C2-882A-65D3F9DC420E}"/>
              </a:ext>
            </a:extLst>
          </p:cNvPr>
          <p:cNvSpPr>
            <a:spLocks noGrp="1"/>
          </p:cNvSpPr>
          <p:nvPr>
            <p:ph type="dt" sz="half" idx="10"/>
          </p:nvPr>
        </p:nvSpPr>
        <p:spPr/>
        <p:txBody>
          <a:bodyPr/>
          <a:lstStyle/>
          <a:p>
            <a:fld id="{AE1AF527-840F-493F-A256-3550DD812C33}" type="datetimeFigureOut">
              <a:rPr lang="en-US" smtClean="0"/>
              <a:t>6/12/2020</a:t>
            </a:fld>
            <a:endParaRPr lang="en-US"/>
          </a:p>
        </p:txBody>
      </p:sp>
      <p:sp>
        <p:nvSpPr>
          <p:cNvPr id="5" name="Footer Placeholder 4">
            <a:extLst>
              <a:ext uri="{FF2B5EF4-FFF2-40B4-BE49-F238E27FC236}">
                <a16:creationId xmlns:a16="http://schemas.microsoft.com/office/drawing/2014/main" id="{85AA375A-1304-4F1D-8AAD-658D7454912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E51BA8-DFA2-4956-86CC-5045DECDEA0F}"/>
              </a:ext>
            </a:extLst>
          </p:cNvPr>
          <p:cNvSpPr>
            <a:spLocks noGrp="1"/>
          </p:cNvSpPr>
          <p:nvPr>
            <p:ph type="sldNum" sz="quarter" idx="12"/>
          </p:nvPr>
        </p:nvSpPr>
        <p:spPr/>
        <p:txBody>
          <a:bodyPr/>
          <a:lstStyle/>
          <a:p>
            <a:fld id="{AB58C4D6-948F-40F2-9EBD-7FB4A3939EB0}" type="slidenum">
              <a:rPr lang="en-US" smtClean="0"/>
              <a:t>‹#›</a:t>
            </a:fld>
            <a:endParaRPr lang="en-US"/>
          </a:p>
        </p:txBody>
      </p:sp>
    </p:spTree>
    <p:extLst>
      <p:ext uri="{BB962C8B-B14F-4D97-AF65-F5344CB8AC3E}">
        <p14:creationId xmlns:p14="http://schemas.microsoft.com/office/powerpoint/2010/main" val="41362014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B4D7BC0-DF89-4B32-B13D-01F065F1EF2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77FA5CB-ACE7-4C7F-B491-3D1409401B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B4A8FBE-C7BF-46EF-8456-0BDCD6B76090}"/>
              </a:ext>
            </a:extLst>
          </p:cNvPr>
          <p:cNvSpPr>
            <a:spLocks noGrp="1"/>
          </p:cNvSpPr>
          <p:nvPr>
            <p:ph type="dt" sz="half" idx="10"/>
          </p:nvPr>
        </p:nvSpPr>
        <p:spPr/>
        <p:txBody>
          <a:bodyPr/>
          <a:lstStyle/>
          <a:p>
            <a:fld id="{AE1AF527-840F-493F-A256-3550DD812C33}" type="datetimeFigureOut">
              <a:rPr lang="en-US" smtClean="0"/>
              <a:t>6/12/2020</a:t>
            </a:fld>
            <a:endParaRPr lang="en-US"/>
          </a:p>
        </p:txBody>
      </p:sp>
      <p:sp>
        <p:nvSpPr>
          <p:cNvPr id="5" name="Footer Placeholder 4">
            <a:extLst>
              <a:ext uri="{FF2B5EF4-FFF2-40B4-BE49-F238E27FC236}">
                <a16:creationId xmlns:a16="http://schemas.microsoft.com/office/drawing/2014/main" id="{43EE3D8F-2C66-4D51-A538-03078D93404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73E154-83D4-4CA2-A0C9-E3C68E5F48D8}"/>
              </a:ext>
            </a:extLst>
          </p:cNvPr>
          <p:cNvSpPr>
            <a:spLocks noGrp="1"/>
          </p:cNvSpPr>
          <p:nvPr>
            <p:ph type="sldNum" sz="quarter" idx="12"/>
          </p:nvPr>
        </p:nvSpPr>
        <p:spPr/>
        <p:txBody>
          <a:bodyPr/>
          <a:lstStyle/>
          <a:p>
            <a:fld id="{AB58C4D6-948F-40F2-9EBD-7FB4A3939EB0}" type="slidenum">
              <a:rPr lang="en-US" smtClean="0"/>
              <a:t>‹#›</a:t>
            </a:fld>
            <a:endParaRPr lang="en-US"/>
          </a:p>
        </p:txBody>
      </p:sp>
    </p:spTree>
    <p:extLst>
      <p:ext uri="{BB962C8B-B14F-4D97-AF65-F5344CB8AC3E}">
        <p14:creationId xmlns:p14="http://schemas.microsoft.com/office/powerpoint/2010/main" val="39736484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5DB4B0-ABB7-404F-A9F2-C755BFAA52E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D839A53-186D-4BA4-BA6A-593EB507DA0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E48A5DF-EB2A-4661-BC50-6B314618695B}"/>
              </a:ext>
            </a:extLst>
          </p:cNvPr>
          <p:cNvSpPr>
            <a:spLocks noGrp="1"/>
          </p:cNvSpPr>
          <p:nvPr>
            <p:ph type="dt" sz="half" idx="10"/>
          </p:nvPr>
        </p:nvSpPr>
        <p:spPr/>
        <p:txBody>
          <a:bodyPr/>
          <a:lstStyle/>
          <a:p>
            <a:fld id="{AE1AF527-840F-493F-A256-3550DD812C33}" type="datetimeFigureOut">
              <a:rPr lang="en-US" smtClean="0"/>
              <a:t>6/12/2020</a:t>
            </a:fld>
            <a:endParaRPr lang="en-US"/>
          </a:p>
        </p:txBody>
      </p:sp>
      <p:sp>
        <p:nvSpPr>
          <p:cNvPr id="5" name="Footer Placeholder 4">
            <a:extLst>
              <a:ext uri="{FF2B5EF4-FFF2-40B4-BE49-F238E27FC236}">
                <a16:creationId xmlns:a16="http://schemas.microsoft.com/office/drawing/2014/main" id="{7D558D0B-B052-44CE-A0E2-B5C12122598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1721643-B71F-4425-8C7B-595DAB0CD2DD}"/>
              </a:ext>
            </a:extLst>
          </p:cNvPr>
          <p:cNvSpPr>
            <a:spLocks noGrp="1"/>
          </p:cNvSpPr>
          <p:nvPr>
            <p:ph type="sldNum" sz="quarter" idx="12"/>
          </p:nvPr>
        </p:nvSpPr>
        <p:spPr/>
        <p:txBody>
          <a:bodyPr/>
          <a:lstStyle/>
          <a:p>
            <a:fld id="{AB58C4D6-948F-40F2-9EBD-7FB4A3939EB0}" type="slidenum">
              <a:rPr lang="en-US" smtClean="0"/>
              <a:t>‹#›</a:t>
            </a:fld>
            <a:endParaRPr lang="en-US"/>
          </a:p>
        </p:txBody>
      </p:sp>
    </p:spTree>
    <p:extLst>
      <p:ext uri="{BB962C8B-B14F-4D97-AF65-F5344CB8AC3E}">
        <p14:creationId xmlns:p14="http://schemas.microsoft.com/office/powerpoint/2010/main" val="8074216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293F90-83D5-4925-9846-79EA5B5BB73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0F17A6C-1D6D-4397-BC2E-7D7E89FFEF0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B1F06FF-3C12-4B4B-93F1-1A86677057DB}"/>
              </a:ext>
            </a:extLst>
          </p:cNvPr>
          <p:cNvSpPr>
            <a:spLocks noGrp="1"/>
          </p:cNvSpPr>
          <p:nvPr>
            <p:ph type="dt" sz="half" idx="10"/>
          </p:nvPr>
        </p:nvSpPr>
        <p:spPr/>
        <p:txBody>
          <a:bodyPr/>
          <a:lstStyle/>
          <a:p>
            <a:fld id="{AE1AF527-840F-493F-A256-3550DD812C33}" type="datetimeFigureOut">
              <a:rPr lang="en-US" smtClean="0"/>
              <a:t>6/12/2020</a:t>
            </a:fld>
            <a:endParaRPr lang="en-US"/>
          </a:p>
        </p:txBody>
      </p:sp>
      <p:sp>
        <p:nvSpPr>
          <p:cNvPr id="5" name="Footer Placeholder 4">
            <a:extLst>
              <a:ext uri="{FF2B5EF4-FFF2-40B4-BE49-F238E27FC236}">
                <a16:creationId xmlns:a16="http://schemas.microsoft.com/office/drawing/2014/main" id="{F41D4E23-9521-4B1A-BC4F-8AB7A66D2F9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30CE5C6-2F71-4726-B144-03CDE324BEC0}"/>
              </a:ext>
            </a:extLst>
          </p:cNvPr>
          <p:cNvSpPr>
            <a:spLocks noGrp="1"/>
          </p:cNvSpPr>
          <p:nvPr>
            <p:ph type="sldNum" sz="quarter" idx="12"/>
          </p:nvPr>
        </p:nvSpPr>
        <p:spPr/>
        <p:txBody>
          <a:bodyPr/>
          <a:lstStyle/>
          <a:p>
            <a:fld id="{AB58C4D6-948F-40F2-9EBD-7FB4A3939EB0}" type="slidenum">
              <a:rPr lang="en-US" smtClean="0"/>
              <a:t>‹#›</a:t>
            </a:fld>
            <a:endParaRPr lang="en-US"/>
          </a:p>
        </p:txBody>
      </p:sp>
    </p:spTree>
    <p:extLst>
      <p:ext uri="{BB962C8B-B14F-4D97-AF65-F5344CB8AC3E}">
        <p14:creationId xmlns:p14="http://schemas.microsoft.com/office/powerpoint/2010/main" val="41956467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B94CD-75E7-43D6-A311-5BAA8146E49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2DD8D9A-FBEF-4C50-A3C7-26B56B180F0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E09A902-3054-4751-BA11-A1B79D84B95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686757E-8F4D-4E0F-8ED7-23977B684AAF}"/>
              </a:ext>
            </a:extLst>
          </p:cNvPr>
          <p:cNvSpPr>
            <a:spLocks noGrp="1"/>
          </p:cNvSpPr>
          <p:nvPr>
            <p:ph type="dt" sz="half" idx="10"/>
          </p:nvPr>
        </p:nvSpPr>
        <p:spPr/>
        <p:txBody>
          <a:bodyPr/>
          <a:lstStyle/>
          <a:p>
            <a:fld id="{AE1AF527-840F-493F-A256-3550DD812C33}" type="datetimeFigureOut">
              <a:rPr lang="en-US" smtClean="0"/>
              <a:t>6/12/2020</a:t>
            </a:fld>
            <a:endParaRPr lang="en-US"/>
          </a:p>
        </p:txBody>
      </p:sp>
      <p:sp>
        <p:nvSpPr>
          <p:cNvPr id="6" name="Footer Placeholder 5">
            <a:extLst>
              <a:ext uri="{FF2B5EF4-FFF2-40B4-BE49-F238E27FC236}">
                <a16:creationId xmlns:a16="http://schemas.microsoft.com/office/drawing/2014/main" id="{275B5E91-C362-4D15-AD8C-FBB924655F9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9AB3D63-837A-4D8C-95E8-4BCA4982097B}"/>
              </a:ext>
            </a:extLst>
          </p:cNvPr>
          <p:cNvSpPr>
            <a:spLocks noGrp="1"/>
          </p:cNvSpPr>
          <p:nvPr>
            <p:ph type="sldNum" sz="quarter" idx="12"/>
          </p:nvPr>
        </p:nvSpPr>
        <p:spPr/>
        <p:txBody>
          <a:bodyPr/>
          <a:lstStyle/>
          <a:p>
            <a:fld id="{AB58C4D6-948F-40F2-9EBD-7FB4A3939EB0}" type="slidenum">
              <a:rPr lang="en-US" smtClean="0"/>
              <a:t>‹#›</a:t>
            </a:fld>
            <a:endParaRPr lang="en-US"/>
          </a:p>
        </p:txBody>
      </p:sp>
    </p:spTree>
    <p:extLst>
      <p:ext uri="{BB962C8B-B14F-4D97-AF65-F5344CB8AC3E}">
        <p14:creationId xmlns:p14="http://schemas.microsoft.com/office/powerpoint/2010/main" val="13958424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48AAC0-FB93-48F4-8905-664884FE61D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B6A8F36-02AF-4618-9F57-6A6F26C84A9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9FEA9C2-8F38-4091-ACCA-A8C96ACA550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01AE95A-BE41-4D4F-A7BD-C472C891A93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B6B63A9-00E4-408E-8793-24EE9DF6D97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2809CA5-6619-4D04-AD7D-79C56DDF2E66}"/>
              </a:ext>
            </a:extLst>
          </p:cNvPr>
          <p:cNvSpPr>
            <a:spLocks noGrp="1"/>
          </p:cNvSpPr>
          <p:nvPr>
            <p:ph type="dt" sz="half" idx="10"/>
          </p:nvPr>
        </p:nvSpPr>
        <p:spPr/>
        <p:txBody>
          <a:bodyPr/>
          <a:lstStyle/>
          <a:p>
            <a:fld id="{AE1AF527-840F-493F-A256-3550DD812C33}" type="datetimeFigureOut">
              <a:rPr lang="en-US" smtClean="0"/>
              <a:t>6/12/2020</a:t>
            </a:fld>
            <a:endParaRPr lang="en-US"/>
          </a:p>
        </p:txBody>
      </p:sp>
      <p:sp>
        <p:nvSpPr>
          <p:cNvPr id="8" name="Footer Placeholder 7">
            <a:extLst>
              <a:ext uri="{FF2B5EF4-FFF2-40B4-BE49-F238E27FC236}">
                <a16:creationId xmlns:a16="http://schemas.microsoft.com/office/drawing/2014/main" id="{E374971C-429E-45AF-B986-99CA7EE2DE3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2A3E3C0-B0F7-4EF6-814D-1437D77F8E6D}"/>
              </a:ext>
            </a:extLst>
          </p:cNvPr>
          <p:cNvSpPr>
            <a:spLocks noGrp="1"/>
          </p:cNvSpPr>
          <p:nvPr>
            <p:ph type="sldNum" sz="quarter" idx="12"/>
          </p:nvPr>
        </p:nvSpPr>
        <p:spPr/>
        <p:txBody>
          <a:bodyPr/>
          <a:lstStyle/>
          <a:p>
            <a:fld id="{AB58C4D6-948F-40F2-9EBD-7FB4A3939EB0}" type="slidenum">
              <a:rPr lang="en-US" smtClean="0"/>
              <a:t>‹#›</a:t>
            </a:fld>
            <a:endParaRPr lang="en-US"/>
          </a:p>
        </p:txBody>
      </p:sp>
    </p:spTree>
    <p:extLst>
      <p:ext uri="{BB962C8B-B14F-4D97-AF65-F5344CB8AC3E}">
        <p14:creationId xmlns:p14="http://schemas.microsoft.com/office/powerpoint/2010/main" val="36762500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618487-21A8-4330-ACEA-BD05FC0D371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CB14449-5898-434B-B06E-36ECA658EAFD}"/>
              </a:ext>
            </a:extLst>
          </p:cNvPr>
          <p:cNvSpPr>
            <a:spLocks noGrp="1"/>
          </p:cNvSpPr>
          <p:nvPr>
            <p:ph type="dt" sz="half" idx="10"/>
          </p:nvPr>
        </p:nvSpPr>
        <p:spPr/>
        <p:txBody>
          <a:bodyPr/>
          <a:lstStyle/>
          <a:p>
            <a:fld id="{AE1AF527-840F-493F-A256-3550DD812C33}" type="datetimeFigureOut">
              <a:rPr lang="en-US" smtClean="0"/>
              <a:t>6/12/2020</a:t>
            </a:fld>
            <a:endParaRPr lang="en-US"/>
          </a:p>
        </p:txBody>
      </p:sp>
      <p:sp>
        <p:nvSpPr>
          <p:cNvPr id="4" name="Footer Placeholder 3">
            <a:extLst>
              <a:ext uri="{FF2B5EF4-FFF2-40B4-BE49-F238E27FC236}">
                <a16:creationId xmlns:a16="http://schemas.microsoft.com/office/drawing/2014/main" id="{8E0CBAAE-2F50-46DD-9223-BDAC9A3DD77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CD00579-8626-4376-8977-41D8E496583E}"/>
              </a:ext>
            </a:extLst>
          </p:cNvPr>
          <p:cNvSpPr>
            <a:spLocks noGrp="1"/>
          </p:cNvSpPr>
          <p:nvPr>
            <p:ph type="sldNum" sz="quarter" idx="12"/>
          </p:nvPr>
        </p:nvSpPr>
        <p:spPr/>
        <p:txBody>
          <a:bodyPr/>
          <a:lstStyle/>
          <a:p>
            <a:fld id="{AB58C4D6-948F-40F2-9EBD-7FB4A3939EB0}" type="slidenum">
              <a:rPr lang="en-US" smtClean="0"/>
              <a:t>‹#›</a:t>
            </a:fld>
            <a:endParaRPr lang="en-US"/>
          </a:p>
        </p:txBody>
      </p:sp>
    </p:spTree>
    <p:extLst>
      <p:ext uri="{BB962C8B-B14F-4D97-AF65-F5344CB8AC3E}">
        <p14:creationId xmlns:p14="http://schemas.microsoft.com/office/powerpoint/2010/main" val="20900782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298DCB5-4E84-428A-A943-0C63E7345DD0}"/>
              </a:ext>
            </a:extLst>
          </p:cNvPr>
          <p:cNvSpPr>
            <a:spLocks noGrp="1"/>
          </p:cNvSpPr>
          <p:nvPr>
            <p:ph type="dt" sz="half" idx="10"/>
          </p:nvPr>
        </p:nvSpPr>
        <p:spPr/>
        <p:txBody>
          <a:bodyPr/>
          <a:lstStyle/>
          <a:p>
            <a:fld id="{AE1AF527-840F-493F-A256-3550DD812C33}" type="datetimeFigureOut">
              <a:rPr lang="en-US" smtClean="0"/>
              <a:t>6/12/2020</a:t>
            </a:fld>
            <a:endParaRPr lang="en-US"/>
          </a:p>
        </p:txBody>
      </p:sp>
      <p:sp>
        <p:nvSpPr>
          <p:cNvPr id="3" name="Footer Placeholder 2">
            <a:extLst>
              <a:ext uri="{FF2B5EF4-FFF2-40B4-BE49-F238E27FC236}">
                <a16:creationId xmlns:a16="http://schemas.microsoft.com/office/drawing/2014/main" id="{E1F4E047-AEF6-4C5D-8EE1-ADC82C8A11F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1C929FC-3D58-4773-8E4A-6D7CA3DAFC47}"/>
              </a:ext>
            </a:extLst>
          </p:cNvPr>
          <p:cNvSpPr>
            <a:spLocks noGrp="1"/>
          </p:cNvSpPr>
          <p:nvPr>
            <p:ph type="sldNum" sz="quarter" idx="12"/>
          </p:nvPr>
        </p:nvSpPr>
        <p:spPr/>
        <p:txBody>
          <a:bodyPr/>
          <a:lstStyle/>
          <a:p>
            <a:fld id="{AB58C4D6-948F-40F2-9EBD-7FB4A3939EB0}" type="slidenum">
              <a:rPr lang="en-US" smtClean="0"/>
              <a:t>‹#›</a:t>
            </a:fld>
            <a:endParaRPr lang="en-US"/>
          </a:p>
        </p:txBody>
      </p:sp>
    </p:spTree>
    <p:extLst>
      <p:ext uri="{BB962C8B-B14F-4D97-AF65-F5344CB8AC3E}">
        <p14:creationId xmlns:p14="http://schemas.microsoft.com/office/powerpoint/2010/main" val="31322376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64CF61-E736-49E7-95C2-2F7962BB837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918D531-2C5E-425D-94CC-F2F7930F88E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C0A2C54-08F1-4B03-9CC6-5ED6FF761DE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CEBD177-A14C-43E9-B424-4EEB9F45144E}"/>
              </a:ext>
            </a:extLst>
          </p:cNvPr>
          <p:cNvSpPr>
            <a:spLocks noGrp="1"/>
          </p:cNvSpPr>
          <p:nvPr>
            <p:ph type="dt" sz="half" idx="10"/>
          </p:nvPr>
        </p:nvSpPr>
        <p:spPr/>
        <p:txBody>
          <a:bodyPr/>
          <a:lstStyle/>
          <a:p>
            <a:fld id="{AE1AF527-840F-493F-A256-3550DD812C33}" type="datetimeFigureOut">
              <a:rPr lang="en-US" smtClean="0"/>
              <a:t>6/12/2020</a:t>
            </a:fld>
            <a:endParaRPr lang="en-US"/>
          </a:p>
        </p:txBody>
      </p:sp>
      <p:sp>
        <p:nvSpPr>
          <p:cNvPr id="6" name="Footer Placeholder 5">
            <a:extLst>
              <a:ext uri="{FF2B5EF4-FFF2-40B4-BE49-F238E27FC236}">
                <a16:creationId xmlns:a16="http://schemas.microsoft.com/office/drawing/2014/main" id="{B3C91AF1-3099-4CB4-BE1D-09D81B4A373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08C75A5-6334-4D98-8BDD-F3212E28C891}"/>
              </a:ext>
            </a:extLst>
          </p:cNvPr>
          <p:cNvSpPr>
            <a:spLocks noGrp="1"/>
          </p:cNvSpPr>
          <p:nvPr>
            <p:ph type="sldNum" sz="quarter" idx="12"/>
          </p:nvPr>
        </p:nvSpPr>
        <p:spPr/>
        <p:txBody>
          <a:bodyPr/>
          <a:lstStyle/>
          <a:p>
            <a:fld id="{AB58C4D6-948F-40F2-9EBD-7FB4A3939EB0}" type="slidenum">
              <a:rPr lang="en-US" smtClean="0"/>
              <a:t>‹#›</a:t>
            </a:fld>
            <a:endParaRPr lang="en-US"/>
          </a:p>
        </p:txBody>
      </p:sp>
    </p:spTree>
    <p:extLst>
      <p:ext uri="{BB962C8B-B14F-4D97-AF65-F5344CB8AC3E}">
        <p14:creationId xmlns:p14="http://schemas.microsoft.com/office/powerpoint/2010/main" val="21731668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8BE034-CEBD-4FE1-B0BB-8F7B85394F0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B11E447-7CBB-4689-8E55-478367029C6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3355258-BDF1-4FD2-991D-B7A7C9E1426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7A50EC9-E31F-4386-8157-79601640FFF8}"/>
              </a:ext>
            </a:extLst>
          </p:cNvPr>
          <p:cNvSpPr>
            <a:spLocks noGrp="1"/>
          </p:cNvSpPr>
          <p:nvPr>
            <p:ph type="dt" sz="half" idx="10"/>
          </p:nvPr>
        </p:nvSpPr>
        <p:spPr/>
        <p:txBody>
          <a:bodyPr/>
          <a:lstStyle/>
          <a:p>
            <a:fld id="{AE1AF527-840F-493F-A256-3550DD812C33}" type="datetimeFigureOut">
              <a:rPr lang="en-US" smtClean="0"/>
              <a:t>6/12/2020</a:t>
            </a:fld>
            <a:endParaRPr lang="en-US"/>
          </a:p>
        </p:txBody>
      </p:sp>
      <p:sp>
        <p:nvSpPr>
          <p:cNvPr id="6" name="Footer Placeholder 5">
            <a:extLst>
              <a:ext uri="{FF2B5EF4-FFF2-40B4-BE49-F238E27FC236}">
                <a16:creationId xmlns:a16="http://schemas.microsoft.com/office/drawing/2014/main" id="{BE56F478-A3CB-42A5-A653-677024FFCA8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DA8E7FF-6E7A-4AF1-87CB-F6B65F2F61FC}"/>
              </a:ext>
            </a:extLst>
          </p:cNvPr>
          <p:cNvSpPr>
            <a:spLocks noGrp="1"/>
          </p:cNvSpPr>
          <p:nvPr>
            <p:ph type="sldNum" sz="quarter" idx="12"/>
          </p:nvPr>
        </p:nvSpPr>
        <p:spPr/>
        <p:txBody>
          <a:bodyPr/>
          <a:lstStyle/>
          <a:p>
            <a:fld id="{AB58C4D6-948F-40F2-9EBD-7FB4A3939EB0}" type="slidenum">
              <a:rPr lang="en-US" smtClean="0"/>
              <a:t>‹#›</a:t>
            </a:fld>
            <a:endParaRPr lang="en-US"/>
          </a:p>
        </p:txBody>
      </p:sp>
    </p:spTree>
    <p:extLst>
      <p:ext uri="{BB962C8B-B14F-4D97-AF65-F5344CB8AC3E}">
        <p14:creationId xmlns:p14="http://schemas.microsoft.com/office/powerpoint/2010/main" val="31240517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3E50D1C-1F8A-423D-B163-CDDC014916F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67B189A-2532-4842-A831-8BA721E47F3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2DAB9C0-961C-4E2F-A8B2-EB350953106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E1AF527-840F-493F-A256-3550DD812C33}" type="datetimeFigureOut">
              <a:rPr lang="en-US" smtClean="0"/>
              <a:t>6/12/2020</a:t>
            </a:fld>
            <a:endParaRPr lang="en-US"/>
          </a:p>
        </p:txBody>
      </p:sp>
      <p:sp>
        <p:nvSpPr>
          <p:cNvPr id="5" name="Footer Placeholder 4">
            <a:extLst>
              <a:ext uri="{FF2B5EF4-FFF2-40B4-BE49-F238E27FC236}">
                <a16:creationId xmlns:a16="http://schemas.microsoft.com/office/drawing/2014/main" id="{8A8DFB15-A48C-4C3C-98A2-9566355CC23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3891E04-BB1B-4810-9483-C8C8F1534F5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58C4D6-948F-40F2-9EBD-7FB4A3939EB0}" type="slidenum">
              <a:rPr lang="en-US" smtClean="0"/>
              <a:t>‹#›</a:t>
            </a:fld>
            <a:endParaRPr lang="en-US"/>
          </a:p>
        </p:txBody>
      </p:sp>
    </p:spTree>
    <p:extLst>
      <p:ext uri="{BB962C8B-B14F-4D97-AF65-F5344CB8AC3E}">
        <p14:creationId xmlns:p14="http://schemas.microsoft.com/office/powerpoint/2010/main" val="13359438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2.png"/><Relationship Id="rId7" Type="http://schemas.openxmlformats.org/officeDocument/2006/relationships/image" Target="../media/image45.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image" Target="../media/image43.jpg"/><Relationship Id="rId4" Type="http://schemas.microsoft.com/office/2007/relationships/hdphoto" Target="../media/hdphoto5.wdp"/><Relationship Id="rId9" Type="http://schemas.openxmlformats.org/officeDocument/2006/relationships/image" Target="../media/image47.png"/></Relationships>
</file>

<file path=ppt/slides/_rels/slide11.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51.png"/><Relationship Id="rId11" Type="http://schemas.openxmlformats.org/officeDocument/2006/relationships/image" Target="../media/image56.jpeg"/><Relationship Id="rId5" Type="http://schemas.openxmlformats.org/officeDocument/2006/relationships/image" Target="../media/image50.png"/><Relationship Id="rId10" Type="http://schemas.openxmlformats.org/officeDocument/2006/relationships/image" Target="../media/image55.jpg"/><Relationship Id="rId4" Type="http://schemas.openxmlformats.org/officeDocument/2006/relationships/image" Target="../media/image49.png"/><Relationship Id="rId9" Type="http://schemas.openxmlformats.org/officeDocument/2006/relationships/image" Target="../media/image54.png"/></Relationships>
</file>

<file path=ppt/slides/_rels/slide12.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49.png"/><Relationship Id="rId7" Type="http://schemas.openxmlformats.org/officeDocument/2006/relationships/image" Target="../media/image57.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55.jpg"/><Relationship Id="rId11" Type="http://schemas.openxmlformats.org/officeDocument/2006/relationships/image" Target="../media/image56.jpeg"/><Relationship Id="rId5" Type="http://schemas.openxmlformats.org/officeDocument/2006/relationships/image" Target="../media/image53.png"/><Relationship Id="rId10" Type="http://schemas.openxmlformats.org/officeDocument/2006/relationships/image" Target="../media/image60.png"/><Relationship Id="rId4" Type="http://schemas.openxmlformats.org/officeDocument/2006/relationships/image" Target="../media/image51.png"/><Relationship Id="rId9" Type="http://schemas.openxmlformats.org/officeDocument/2006/relationships/image" Target="../media/image59.png"/></Relationships>
</file>

<file path=ppt/slides/_rels/slide13.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diagramColors" Target="../diagrams/colors4.xml"/><Relationship Id="rId5" Type="http://schemas.openxmlformats.org/officeDocument/2006/relationships/diagramQuickStyle" Target="../diagrams/quickStyle4.xml"/><Relationship Id="rId10" Type="http://schemas.openxmlformats.org/officeDocument/2006/relationships/image" Target="../media/image63.png"/><Relationship Id="rId4" Type="http://schemas.openxmlformats.org/officeDocument/2006/relationships/diagramLayout" Target="../diagrams/layout4.xml"/><Relationship Id="rId9" Type="http://schemas.openxmlformats.org/officeDocument/2006/relationships/image" Target="../media/image62.png"/></Relationships>
</file>

<file path=ppt/slides/_rels/slide1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66.png"/><Relationship Id="rId4" Type="http://schemas.openxmlformats.org/officeDocument/2006/relationships/image" Target="../media/image65.png"/></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67.png"/><Relationship Id="rId7" Type="http://schemas.openxmlformats.org/officeDocument/2006/relationships/image" Target="../media/image71.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s>
</file>

<file path=ppt/slides/_rels/slide17.xml.rels><?xml version="1.0" encoding="UTF-8" standalone="yes"?>
<Relationships xmlns="http://schemas.openxmlformats.org/package/2006/relationships"><Relationship Id="rId3" Type="http://schemas.openxmlformats.org/officeDocument/2006/relationships/image" Target="../media/image72.png"/><Relationship Id="rId7" Type="http://schemas.openxmlformats.org/officeDocument/2006/relationships/image" Target="../media/image76.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18.xml.rels><?xml version="1.0" encoding="UTF-8" standalone="yes"?>
<Relationships xmlns="http://schemas.openxmlformats.org/package/2006/relationships"><Relationship Id="rId3" Type="http://schemas.openxmlformats.org/officeDocument/2006/relationships/image" Target="../media/image77.png"/><Relationship Id="rId7" Type="http://schemas.openxmlformats.org/officeDocument/2006/relationships/image" Target="../media/image74.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8.png"/></Relationships>
</file>

<file path=ppt/slides/_rels/slide19.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84.jpg"/><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hyperlink" Target="https://pixabay.com/en/microphone-record-audio-talk-sound-309680/" TargetMode="External"/><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87.png"/><Relationship Id="rId7" Type="http://schemas.openxmlformats.org/officeDocument/2006/relationships/image" Target="../media/image53.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90.png"/><Relationship Id="rId5" Type="http://schemas.openxmlformats.org/officeDocument/2006/relationships/image" Target="../media/image89.png"/><Relationship Id="rId10" Type="http://schemas.openxmlformats.org/officeDocument/2006/relationships/image" Target="../media/image55.jpg"/><Relationship Id="rId4" Type="http://schemas.openxmlformats.org/officeDocument/2006/relationships/image" Target="../media/image88.png"/><Relationship Id="rId9" Type="http://schemas.openxmlformats.org/officeDocument/2006/relationships/image" Target="../media/image51.png"/></Relationships>
</file>

<file path=ppt/slides/_rels/slide3.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hyperlink" Target="https://pixabay.com/en/microphone-record-audio-talk-sound-309680/"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hyperlink" Target="https://pixabay.com/en/microphone-record-audio-talk-sound-309680/" TargetMode="External"/></Relationships>
</file>

<file path=ppt/slides/_rels/slide6.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image" Target="../media/image23.png"/><Relationship Id="rId7" Type="http://schemas.openxmlformats.org/officeDocument/2006/relationships/diagramData" Target="../diagrams/data2.xml"/><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25.png"/><Relationship Id="rId11" Type="http://schemas.microsoft.com/office/2007/relationships/diagramDrawing" Target="../diagrams/drawing2.xml"/><Relationship Id="rId5" Type="http://schemas.openxmlformats.org/officeDocument/2006/relationships/image" Target="../media/image24.png"/><Relationship Id="rId10" Type="http://schemas.openxmlformats.org/officeDocument/2006/relationships/diagramColors" Target="../diagrams/colors2.xml"/><Relationship Id="rId4" Type="http://schemas.microsoft.com/office/2007/relationships/hdphoto" Target="../media/hdphoto2.wdp"/><Relationship Id="rId9" Type="http://schemas.openxmlformats.org/officeDocument/2006/relationships/diagramQuickStyle" Target="../diagrams/quickStyle2.xml"/></Relationships>
</file>

<file path=ppt/slides/_rels/slide7.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33.png"/><Relationship Id="rId3" Type="http://schemas.openxmlformats.org/officeDocument/2006/relationships/diagramData" Target="../diagrams/data3.xml"/><Relationship Id="rId7" Type="http://schemas.microsoft.com/office/2007/relationships/diagramDrawing" Target="../diagrams/drawing3.xml"/><Relationship Id="rId12" Type="http://schemas.openxmlformats.org/officeDocument/2006/relationships/image" Target="../media/image32.png"/><Relationship Id="rId2" Type="http://schemas.openxmlformats.org/officeDocument/2006/relationships/notesSlide" Target="../notesSlides/notesSlide5.xml"/><Relationship Id="rId16" Type="http://schemas.openxmlformats.org/officeDocument/2006/relationships/image" Target="../media/image34.png"/><Relationship Id="rId1" Type="http://schemas.openxmlformats.org/officeDocument/2006/relationships/slideLayout" Target="../slideLayouts/slideLayout7.xml"/><Relationship Id="rId6" Type="http://schemas.openxmlformats.org/officeDocument/2006/relationships/diagramColors" Target="../diagrams/colors3.xml"/><Relationship Id="rId11" Type="http://schemas.openxmlformats.org/officeDocument/2006/relationships/image" Target="../media/image31.png"/><Relationship Id="rId5" Type="http://schemas.openxmlformats.org/officeDocument/2006/relationships/diagramQuickStyle" Target="../diagrams/quickStyle3.xml"/><Relationship Id="rId15" Type="http://schemas.microsoft.com/office/2014/relationships/chartEx" Target="../charts/chartEx1.xml"/><Relationship Id="rId10" Type="http://schemas.openxmlformats.org/officeDocument/2006/relationships/image" Target="../media/image30.png"/><Relationship Id="rId4" Type="http://schemas.openxmlformats.org/officeDocument/2006/relationships/diagramLayout" Target="../diagrams/layout3.xml"/><Relationship Id="rId9" Type="http://schemas.microsoft.com/office/2007/relationships/hdphoto" Target="../media/hdphoto3.wdp"/><Relationship Id="rId14" Type="http://schemas.microsoft.com/office/2007/relationships/hdphoto" Target="../media/hdphoto4.wdp"/></Relationships>
</file>

<file path=ppt/slides/_rels/slide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37.png"/><Relationship Id="rId4" Type="http://schemas.openxmlformats.org/officeDocument/2006/relationships/image" Target="../media/image36.png"/></Relationships>
</file>

<file path=ppt/slides/_rels/slide9.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41.png"/><Relationship Id="rId5" Type="http://schemas.openxmlformats.org/officeDocument/2006/relationships/image" Target="../media/image40.jpeg"/><Relationship Id="rId4" Type="http://schemas.openxmlformats.org/officeDocument/2006/relationships/image" Target="../media/image39.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0">
            <a:extLst>
              <a:ext uri="{FF2B5EF4-FFF2-40B4-BE49-F238E27FC236}">
                <a16:creationId xmlns:a16="http://schemas.microsoft.com/office/drawing/2014/main" id="{526E0BFB-CDF1-4990-8C11-AC849311E0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picture containing cellphone, phone, man, game&#10;&#10;Description automatically generated">
            <a:extLst>
              <a:ext uri="{FF2B5EF4-FFF2-40B4-BE49-F238E27FC236}">
                <a16:creationId xmlns:a16="http://schemas.microsoft.com/office/drawing/2014/main" id="{1603E509-6DDF-4B02-8868-5F6FB987D9FA}"/>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rcRect l="23298" b="9091"/>
          <a:stretch/>
        </p:blipFill>
        <p:spPr>
          <a:xfrm>
            <a:off x="-464820" y="10"/>
            <a:ext cx="8668512" cy="6857990"/>
          </a:xfrm>
          <a:prstGeom prst="rect">
            <a:avLst/>
          </a:prstGeom>
        </p:spPr>
      </p:pic>
      <p:sp>
        <p:nvSpPr>
          <p:cNvPr id="23" name="Rectangle 22">
            <a:extLst>
              <a:ext uri="{FF2B5EF4-FFF2-40B4-BE49-F238E27FC236}">
                <a16:creationId xmlns:a16="http://schemas.microsoft.com/office/drawing/2014/main" id="{6069A1F8-9BEB-4786-9694-FC48B2D75D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788244" y="0"/>
            <a:ext cx="9403756" cy="6858000"/>
          </a:xfrm>
          <a:prstGeom prst="rect">
            <a:avLst/>
          </a:prstGeom>
          <a:gradFill>
            <a:gsLst>
              <a:gs pos="58000">
                <a:schemeClr val="bg1"/>
              </a:gs>
              <a:gs pos="30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353858AA-F090-45D9-9340-EFB7D0C99DA4}"/>
              </a:ext>
            </a:extLst>
          </p:cNvPr>
          <p:cNvSpPr txBox="1"/>
          <p:nvPr/>
        </p:nvSpPr>
        <p:spPr>
          <a:xfrm>
            <a:off x="7848600" y="1122363"/>
            <a:ext cx="4023360" cy="3204134"/>
          </a:xfrm>
          <a:prstGeom prst="rect">
            <a:avLst/>
          </a:prstGeom>
        </p:spPr>
        <p:txBody>
          <a:bodyPr vert="horz" lIns="91440" tIns="45720" rIns="91440" bIns="45720" rtlCol="0" anchor="b">
            <a:normAutofit lnSpcReduction="10000"/>
          </a:bodyPr>
          <a:lstStyle/>
          <a:p>
            <a:pPr>
              <a:lnSpc>
                <a:spcPct val="90000"/>
              </a:lnSpc>
              <a:spcBef>
                <a:spcPct val="0"/>
              </a:spcBef>
              <a:spcAft>
                <a:spcPts val="600"/>
              </a:spcAft>
            </a:pPr>
            <a:r>
              <a:rPr lang="en-US" sz="4400" b="1" dirty="0">
                <a:solidFill>
                  <a:schemeClr val="accent2">
                    <a:lumMod val="75000"/>
                  </a:schemeClr>
                </a:solidFill>
                <a:latin typeface="Arial Rounded MT Bold" panose="020F0704030504030204" pitchFamily="34" charset="0"/>
                <a:ea typeface="+mj-ea"/>
                <a:cs typeface="Arial" panose="020B0604020202020204" pitchFamily="34" charset="0"/>
              </a:rPr>
              <a:t>Accent Classifier: </a:t>
            </a:r>
            <a:r>
              <a:rPr lang="en-US" sz="3900" dirty="0">
                <a:latin typeface="Arial Rounded MT Bold" panose="020F0704030504030204" pitchFamily="34" charset="0"/>
                <a:ea typeface="+mj-ea"/>
                <a:cs typeface="Arial" panose="020B0604020202020204" pitchFamily="34" charset="0"/>
              </a:rPr>
              <a:t>Predict accent of a speaker with deep neural network</a:t>
            </a:r>
            <a:endParaRPr lang="en-US" sz="4400" dirty="0">
              <a:latin typeface="Arial Rounded MT Bold" panose="020F0704030504030204" pitchFamily="34" charset="0"/>
              <a:ea typeface="+mj-ea"/>
              <a:cs typeface="Arial" panose="020B0604020202020204" pitchFamily="34" charset="0"/>
            </a:endParaRPr>
          </a:p>
        </p:txBody>
      </p:sp>
      <p:sp>
        <p:nvSpPr>
          <p:cNvPr id="25" name="Rectangle 2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130540"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7" name="Rectangle 2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51648" y="4546920"/>
            <a:ext cx="402336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B0784BDF-4F70-442B-883E-83EC5C383B4B}"/>
              </a:ext>
            </a:extLst>
          </p:cNvPr>
          <p:cNvSpPr/>
          <p:nvPr/>
        </p:nvSpPr>
        <p:spPr>
          <a:xfrm>
            <a:off x="4671390" y="5290689"/>
            <a:ext cx="4234071" cy="11612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600"/>
              </a:spcAft>
            </a:pPr>
            <a:r>
              <a:rPr lang="en-US" sz="2400" dirty="0">
                <a:solidFill>
                  <a:schemeClr val="accent2">
                    <a:lumMod val="60000"/>
                    <a:lumOff val="40000"/>
                  </a:schemeClr>
                </a:solidFill>
                <a:latin typeface="Arial Rounded MT Bold" panose="020F0704030504030204" pitchFamily="34" charset="0"/>
              </a:rPr>
              <a:t>Yiyan (James) Wan</a:t>
            </a:r>
          </a:p>
          <a:p>
            <a:pPr algn="ctr">
              <a:spcAft>
                <a:spcPts val="600"/>
              </a:spcAft>
            </a:pPr>
            <a:r>
              <a:rPr lang="en-US" sz="2400" dirty="0">
                <a:solidFill>
                  <a:schemeClr val="accent2">
                    <a:lumMod val="60000"/>
                    <a:lumOff val="40000"/>
                  </a:schemeClr>
                </a:solidFill>
                <a:latin typeface="Arial Rounded MT Bold" panose="020F0704030504030204" pitchFamily="34" charset="0"/>
              </a:rPr>
              <a:t>Aalok Patel </a:t>
            </a:r>
          </a:p>
          <a:p>
            <a:pPr algn="ctr">
              <a:spcAft>
                <a:spcPts val="600"/>
              </a:spcAft>
            </a:pPr>
            <a:r>
              <a:rPr lang="en-US" sz="2400" dirty="0">
                <a:solidFill>
                  <a:schemeClr val="accent2">
                    <a:lumMod val="60000"/>
                    <a:lumOff val="40000"/>
                  </a:schemeClr>
                </a:solidFill>
                <a:latin typeface="Arial Rounded MT Bold" panose="020F0704030504030204" pitchFamily="34" charset="0"/>
              </a:rPr>
              <a:t>Reshma Patil </a:t>
            </a:r>
          </a:p>
        </p:txBody>
      </p:sp>
    </p:spTree>
    <p:extLst>
      <p:ext uri="{BB962C8B-B14F-4D97-AF65-F5344CB8AC3E}">
        <p14:creationId xmlns:p14="http://schemas.microsoft.com/office/powerpoint/2010/main" val="4273778913"/>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BC75F7F4-3924-4D0C-84E5-4E5535E2FCFF}"/>
              </a:ext>
            </a:extLst>
          </p:cNvPr>
          <p:cNvSpPr txBox="1"/>
          <p:nvPr/>
        </p:nvSpPr>
        <p:spPr>
          <a:xfrm>
            <a:off x="363379" y="105239"/>
            <a:ext cx="11537889" cy="646986"/>
          </a:xfrm>
          <a:prstGeom prst="roundRect">
            <a:avLst/>
          </a:prstGeom>
          <a:solidFill>
            <a:schemeClr val="accent5">
              <a:lumMod val="50000"/>
            </a:schemeClr>
          </a:solidFill>
        </p:spPr>
        <p:txBody>
          <a:bodyPr wrap="square" rtlCol="0">
            <a:spAutoFit/>
          </a:bodyPr>
          <a:lstStyle/>
          <a:p>
            <a:r>
              <a:rPr lang="en-US" sz="3200" dirty="0">
                <a:solidFill>
                  <a:schemeClr val="bg1">
                    <a:lumMod val="85000"/>
                  </a:schemeClr>
                </a:solidFill>
                <a:latin typeface="Arial Rounded MT Bold" panose="020F0704030504030204" pitchFamily="34" charset="0"/>
              </a:rPr>
              <a:t>Mel Frequency Cepstral Coefficient (MFCC)</a:t>
            </a:r>
          </a:p>
        </p:txBody>
      </p:sp>
      <p:sp>
        <p:nvSpPr>
          <p:cNvPr id="15" name="Google Shape;79;p15">
            <a:extLst>
              <a:ext uri="{FF2B5EF4-FFF2-40B4-BE49-F238E27FC236}">
                <a16:creationId xmlns:a16="http://schemas.microsoft.com/office/drawing/2014/main" id="{C0E6EFF0-48B4-4AEA-936B-33B4E1A465ED}"/>
              </a:ext>
            </a:extLst>
          </p:cNvPr>
          <p:cNvSpPr/>
          <p:nvPr/>
        </p:nvSpPr>
        <p:spPr>
          <a:xfrm>
            <a:off x="363379" y="6244008"/>
            <a:ext cx="1737360" cy="457200"/>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dirty="0">
                <a:latin typeface="Arial" panose="020B0604020202020204" pitchFamily="34" charset="0"/>
                <a:cs typeface="Arial" panose="020B0604020202020204" pitchFamily="34" charset="0"/>
              </a:rPr>
              <a:t>Overview</a:t>
            </a:r>
            <a:endParaRPr sz="1600" dirty="0">
              <a:latin typeface="Arial" panose="020B0604020202020204" pitchFamily="34" charset="0"/>
              <a:cs typeface="Arial" panose="020B0604020202020204" pitchFamily="34" charset="0"/>
            </a:endParaRPr>
          </a:p>
        </p:txBody>
      </p:sp>
      <p:sp>
        <p:nvSpPr>
          <p:cNvPr id="18" name="Google Shape;81;p15">
            <a:extLst>
              <a:ext uri="{FF2B5EF4-FFF2-40B4-BE49-F238E27FC236}">
                <a16:creationId xmlns:a16="http://schemas.microsoft.com/office/drawing/2014/main" id="{4A8A72D2-1A43-4A5C-B2E4-F05D6D3B5A35}"/>
              </a:ext>
            </a:extLst>
          </p:cNvPr>
          <p:cNvSpPr/>
          <p:nvPr/>
        </p:nvSpPr>
        <p:spPr>
          <a:xfrm>
            <a:off x="1873579" y="6244008"/>
            <a:ext cx="1737360" cy="457200"/>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dirty="0">
                <a:solidFill>
                  <a:schemeClr val="tx1"/>
                </a:solidFill>
                <a:latin typeface="Arial" panose="020B0604020202020204" pitchFamily="34" charset="0"/>
                <a:cs typeface="Arial" panose="020B0604020202020204" pitchFamily="34" charset="0"/>
              </a:rPr>
              <a:t>Business use case</a:t>
            </a:r>
            <a:endParaRPr sz="1600" dirty="0">
              <a:solidFill>
                <a:schemeClr val="tx1"/>
              </a:solidFill>
              <a:latin typeface="Arial" panose="020B0604020202020204" pitchFamily="34" charset="0"/>
              <a:cs typeface="Arial" panose="020B0604020202020204" pitchFamily="34" charset="0"/>
            </a:endParaRPr>
          </a:p>
        </p:txBody>
      </p:sp>
      <p:sp>
        <p:nvSpPr>
          <p:cNvPr id="20" name="Google Shape;82;p15">
            <a:extLst>
              <a:ext uri="{FF2B5EF4-FFF2-40B4-BE49-F238E27FC236}">
                <a16:creationId xmlns:a16="http://schemas.microsoft.com/office/drawing/2014/main" id="{A8DA9DF5-9CBF-4C93-A34F-BC3A13BA0BE8}"/>
              </a:ext>
            </a:extLst>
          </p:cNvPr>
          <p:cNvSpPr/>
          <p:nvPr/>
        </p:nvSpPr>
        <p:spPr>
          <a:xfrm>
            <a:off x="3384744" y="6244008"/>
            <a:ext cx="1737360" cy="457200"/>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dirty="0">
                <a:latin typeface="Arial" panose="020B0604020202020204" pitchFamily="34" charset="0"/>
                <a:cs typeface="Arial" panose="020B0604020202020204" pitchFamily="34" charset="0"/>
              </a:rPr>
              <a:t>Data Description</a:t>
            </a:r>
            <a:endParaRPr sz="1600" dirty="0">
              <a:latin typeface="Arial" panose="020B0604020202020204" pitchFamily="34" charset="0"/>
              <a:cs typeface="Arial" panose="020B0604020202020204" pitchFamily="34" charset="0"/>
            </a:endParaRPr>
          </a:p>
        </p:txBody>
      </p:sp>
      <p:sp>
        <p:nvSpPr>
          <p:cNvPr id="21" name="Google Shape;83;p15">
            <a:extLst>
              <a:ext uri="{FF2B5EF4-FFF2-40B4-BE49-F238E27FC236}">
                <a16:creationId xmlns:a16="http://schemas.microsoft.com/office/drawing/2014/main" id="{AEB08AA8-8372-4FE7-AD3C-08654F4777E8}"/>
              </a:ext>
            </a:extLst>
          </p:cNvPr>
          <p:cNvSpPr/>
          <p:nvPr/>
        </p:nvSpPr>
        <p:spPr>
          <a:xfrm>
            <a:off x="4896234" y="6241418"/>
            <a:ext cx="1737360" cy="457200"/>
          </a:xfrm>
          <a:prstGeom prst="chevron">
            <a:avLst>
              <a:gd name="adj" fmla="val 50000"/>
            </a:avLst>
          </a:prstGeom>
          <a:solidFill>
            <a:schemeClr val="accent5">
              <a:lumMod val="5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dirty="0">
                <a:solidFill>
                  <a:schemeClr val="bg1">
                    <a:lumMod val="95000"/>
                  </a:schemeClr>
                </a:solidFill>
                <a:latin typeface="Arial" panose="020B0604020202020204" pitchFamily="34" charset="0"/>
                <a:cs typeface="Arial" panose="020B0604020202020204" pitchFamily="34" charset="0"/>
              </a:rPr>
              <a:t>Feature Extraction</a:t>
            </a:r>
            <a:endParaRPr sz="1600" dirty="0">
              <a:solidFill>
                <a:schemeClr val="bg1">
                  <a:lumMod val="95000"/>
                </a:schemeClr>
              </a:solidFill>
              <a:latin typeface="Arial" panose="020B0604020202020204" pitchFamily="34" charset="0"/>
              <a:cs typeface="Arial" panose="020B0604020202020204" pitchFamily="34" charset="0"/>
            </a:endParaRPr>
          </a:p>
        </p:txBody>
      </p:sp>
      <p:sp>
        <p:nvSpPr>
          <p:cNvPr id="22" name="Google Shape;80;p15">
            <a:extLst>
              <a:ext uri="{FF2B5EF4-FFF2-40B4-BE49-F238E27FC236}">
                <a16:creationId xmlns:a16="http://schemas.microsoft.com/office/drawing/2014/main" id="{74A466E2-6609-4D8C-B2EA-29BA9C9C70CD}"/>
              </a:ext>
            </a:extLst>
          </p:cNvPr>
          <p:cNvSpPr/>
          <p:nvPr/>
        </p:nvSpPr>
        <p:spPr>
          <a:xfrm>
            <a:off x="9424177" y="6244008"/>
            <a:ext cx="1737360" cy="457200"/>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dirty="0">
                <a:latin typeface="Arial" panose="020B0604020202020204" pitchFamily="34" charset="0"/>
                <a:cs typeface="Arial" panose="020B0604020202020204" pitchFamily="34" charset="0"/>
              </a:rPr>
              <a:t>Demo</a:t>
            </a:r>
            <a:endParaRPr sz="1600" dirty="0">
              <a:latin typeface="Arial" panose="020B0604020202020204" pitchFamily="34" charset="0"/>
              <a:cs typeface="Arial" panose="020B0604020202020204" pitchFamily="34" charset="0"/>
            </a:endParaRPr>
          </a:p>
        </p:txBody>
      </p:sp>
      <p:sp>
        <p:nvSpPr>
          <p:cNvPr id="23" name="Google Shape;80;p15">
            <a:extLst>
              <a:ext uri="{FF2B5EF4-FFF2-40B4-BE49-F238E27FC236}">
                <a16:creationId xmlns:a16="http://schemas.microsoft.com/office/drawing/2014/main" id="{B8D1D5BB-DB77-465F-B67D-2364B41DFAFC}"/>
              </a:ext>
            </a:extLst>
          </p:cNvPr>
          <p:cNvSpPr/>
          <p:nvPr/>
        </p:nvSpPr>
        <p:spPr>
          <a:xfrm>
            <a:off x="7918370" y="6243878"/>
            <a:ext cx="1737360" cy="457200"/>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dirty="0">
                <a:latin typeface="Arial" panose="020B0604020202020204" pitchFamily="34" charset="0"/>
                <a:cs typeface="Arial" panose="020B0604020202020204" pitchFamily="34" charset="0"/>
              </a:rPr>
              <a:t>Conclusion</a:t>
            </a:r>
            <a:endParaRPr sz="1600" dirty="0">
              <a:latin typeface="Arial" panose="020B0604020202020204" pitchFamily="34" charset="0"/>
              <a:cs typeface="Arial" panose="020B0604020202020204" pitchFamily="34" charset="0"/>
            </a:endParaRPr>
          </a:p>
        </p:txBody>
      </p:sp>
      <p:sp>
        <p:nvSpPr>
          <p:cNvPr id="24" name="Google Shape;80;p15">
            <a:extLst>
              <a:ext uri="{FF2B5EF4-FFF2-40B4-BE49-F238E27FC236}">
                <a16:creationId xmlns:a16="http://schemas.microsoft.com/office/drawing/2014/main" id="{BADE9FED-3D47-4558-88DE-78AFB75F04F0}"/>
              </a:ext>
            </a:extLst>
          </p:cNvPr>
          <p:cNvSpPr/>
          <p:nvPr/>
        </p:nvSpPr>
        <p:spPr>
          <a:xfrm>
            <a:off x="6404689" y="6239940"/>
            <a:ext cx="1737360" cy="457200"/>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dirty="0">
                <a:latin typeface="Arial" panose="020B0604020202020204" pitchFamily="34" charset="0"/>
                <a:cs typeface="Arial" panose="020B0604020202020204" pitchFamily="34" charset="0"/>
              </a:rPr>
              <a:t>Model Summary</a:t>
            </a:r>
            <a:endParaRPr sz="1600" dirty="0">
              <a:latin typeface="Arial" panose="020B0604020202020204" pitchFamily="34" charset="0"/>
              <a:cs typeface="Arial" panose="020B0604020202020204" pitchFamily="34" charset="0"/>
            </a:endParaRPr>
          </a:p>
        </p:txBody>
      </p:sp>
      <p:pic>
        <p:nvPicPr>
          <p:cNvPr id="2" name="Picture 1">
            <a:extLst>
              <a:ext uri="{FF2B5EF4-FFF2-40B4-BE49-F238E27FC236}">
                <a16:creationId xmlns:a16="http://schemas.microsoft.com/office/drawing/2014/main" id="{3F22437A-3EE5-438A-8228-D18D8CE7AABE}"/>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25000"/>
                    </a14:imgEffect>
                  </a14:imgLayer>
                </a14:imgProps>
              </a:ext>
            </a:extLst>
          </a:blip>
          <a:srcRect l="10652" t="1914" r="7232" b="59558"/>
          <a:stretch/>
        </p:blipFill>
        <p:spPr>
          <a:xfrm>
            <a:off x="1656948" y="882291"/>
            <a:ext cx="1665561" cy="637856"/>
          </a:xfrm>
          <a:prstGeom prst="rect">
            <a:avLst/>
          </a:prstGeom>
        </p:spPr>
      </p:pic>
      <p:sp>
        <p:nvSpPr>
          <p:cNvPr id="14" name="Rectangle: Rounded Corners 13">
            <a:extLst>
              <a:ext uri="{FF2B5EF4-FFF2-40B4-BE49-F238E27FC236}">
                <a16:creationId xmlns:a16="http://schemas.microsoft.com/office/drawing/2014/main" id="{AB0DBDBF-78C8-4CC6-967F-95015EC59363}"/>
              </a:ext>
            </a:extLst>
          </p:cNvPr>
          <p:cNvSpPr/>
          <p:nvPr/>
        </p:nvSpPr>
        <p:spPr>
          <a:xfrm>
            <a:off x="3481572" y="877783"/>
            <a:ext cx="2377440" cy="463971"/>
          </a:xfrm>
          <a:prstGeom prst="roundRect">
            <a:avLst/>
          </a:prstGeom>
          <a:solidFill>
            <a:schemeClr val="accent2">
              <a:lumMod val="20000"/>
              <a:lumOff val="80000"/>
            </a:schemeClr>
          </a:solidFill>
          <a:ln>
            <a:no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latin typeface="Arial" panose="020B0604020202020204" pitchFamily="34" charset="0"/>
                <a:cs typeface="Arial" panose="020B0604020202020204" pitchFamily="34" charset="0"/>
              </a:rPr>
              <a:t>Input speech sample</a:t>
            </a:r>
          </a:p>
        </p:txBody>
      </p:sp>
      <p:sp>
        <p:nvSpPr>
          <p:cNvPr id="31" name="Rectangle: Rounded Corners 30">
            <a:extLst>
              <a:ext uri="{FF2B5EF4-FFF2-40B4-BE49-F238E27FC236}">
                <a16:creationId xmlns:a16="http://schemas.microsoft.com/office/drawing/2014/main" id="{9B01245F-1A4B-4B18-8812-BA9C7B2E60BF}"/>
              </a:ext>
            </a:extLst>
          </p:cNvPr>
          <p:cNvSpPr/>
          <p:nvPr/>
        </p:nvSpPr>
        <p:spPr>
          <a:xfrm>
            <a:off x="3308682" y="1875245"/>
            <a:ext cx="2743200" cy="463971"/>
          </a:xfrm>
          <a:prstGeom prst="roundRect">
            <a:avLst/>
          </a:prstGeom>
          <a:solidFill>
            <a:schemeClr val="accent2">
              <a:lumMod val="20000"/>
              <a:lumOff val="80000"/>
            </a:schemeClr>
          </a:solidFill>
          <a:ln>
            <a:no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latin typeface="Arial" panose="020B0604020202020204" pitchFamily="34" charset="0"/>
                <a:cs typeface="Arial" panose="020B0604020202020204" pitchFamily="34" charset="0"/>
              </a:rPr>
              <a:t>Framing and Windowing </a:t>
            </a:r>
          </a:p>
        </p:txBody>
      </p:sp>
      <p:grpSp>
        <p:nvGrpSpPr>
          <p:cNvPr id="26" name="Group 25">
            <a:extLst>
              <a:ext uri="{FF2B5EF4-FFF2-40B4-BE49-F238E27FC236}">
                <a16:creationId xmlns:a16="http://schemas.microsoft.com/office/drawing/2014/main" id="{F5BF857E-EAF6-4424-9570-75B46C23BF68}"/>
              </a:ext>
            </a:extLst>
          </p:cNvPr>
          <p:cNvGrpSpPr/>
          <p:nvPr/>
        </p:nvGrpSpPr>
        <p:grpSpPr>
          <a:xfrm>
            <a:off x="2042900" y="1767679"/>
            <a:ext cx="666427" cy="642844"/>
            <a:chOff x="4795068" y="3437874"/>
            <a:chExt cx="666427" cy="642844"/>
          </a:xfrm>
        </p:grpSpPr>
        <p:pic>
          <p:nvPicPr>
            <p:cNvPr id="32" name="Picture 31">
              <a:extLst>
                <a:ext uri="{FF2B5EF4-FFF2-40B4-BE49-F238E27FC236}">
                  <a16:creationId xmlns:a16="http://schemas.microsoft.com/office/drawing/2014/main" id="{39241858-49BD-499A-82CC-29688653A56B}"/>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25000"/>
                      </a14:imgEffect>
                    </a14:imgLayer>
                  </a14:imgProps>
                </a:ext>
              </a:extLst>
            </a:blip>
            <a:srcRect l="37775" t="1915" r="29369" b="63989"/>
            <a:stretch/>
          </p:blipFill>
          <p:spPr>
            <a:xfrm>
              <a:off x="4795068" y="3490992"/>
              <a:ext cx="666427" cy="564489"/>
            </a:xfrm>
            <a:prstGeom prst="rect">
              <a:avLst/>
            </a:prstGeom>
          </p:spPr>
        </p:pic>
        <p:sp>
          <p:nvSpPr>
            <p:cNvPr id="34" name="Rectangle 33">
              <a:extLst>
                <a:ext uri="{FF2B5EF4-FFF2-40B4-BE49-F238E27FC236}">
                  <a16:creationId xmlns:a16="http://schemas.microsoft.com/office/drawing/2014/main" id="{434BD88C-AF8B-4F52-A922-A46ACA24E026}"/>
                </a:ext>
              </a:extLst>
            </p:cNvPr>
            <p:cNvSpPr/>
            <p:nvPr/>
          </p:nvSpPr>
          <p:spPr>
            <a:xfrm>
              <a:off x="4810566" y="3440638"/>
              <a:ext cx="182880" cy="64008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FB46D931-7A04-4A24-A8F5-801630356877}"/>
                </a:ext>
              </a:extLst>
            </p:cNvPr>
            <p:cNvSpPr/>
            <p:nvPr/>
          </p:nvSpPr>
          <p:spPr>
            <a:xfrm>
              <a:off x="4998120" y="3439422"/>
              <a:ext cx="182880" cy="64008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90507C86-D198-4A17-B772-931A017D5C4B}"/>
                </a:ext>
              </a:extLst>
            </p:cNvPr>
            <p:cNvSpPr/>
            <p:nvPr/>
          </p:nvSpPr>
          <p:spPr>
            <a:xfrm>
              <a:off x="5188715" y="3437874"/>
              <a:ext cx="182880" cy="64008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8" name="Rectangle: Rounded Corners 37">
            <a:extLst>
              <a:ext uri="{FF2B5EF4-FFF2-40B4-BE49-F238E27FC236}">
                <a16:creationId xmlns:a16="http://schemas.microsoft.com/office/drawing/2014/main" id="{A4F0E70A-2378-402D-B128-9FC2EAF7A8DF}"/>
              </a:ext>
            </a:extLst>
          </p:cNvPr>
          <p:cNvSpPr/>
          <p:nvPr/>
        </p:nvSpPr>
        <p:spPr>
          <a:xfrm>
            <a:off x="2913457" y="2833736"/>
            <a:ext cx="3564647" cy="463971"/>
          </a:xfrm>
          <a:prstGeom prst="roundRect">
            <a:avLst/>
          </a:prstGeom>
          <a:solidFill>
            <a:schemeClr val="accent2">
              <a:lumMod val="20000"/>
              <a:lumOff val="80000"/>
            </a:schemeClr>
          </a:solidFill>
          <a:ln>
            <a:no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latin typeface="Arial" panose="020B0604020202020204" pitchFamily="34" charset="0"/>
                <a:cs typeface="Arial" panose="020B0604020202020204" pitchFamily="34" charset="0"/>
              </a:rPr>
              <a:t>Discrete Fast Fourier Transform</a:t>
            </a:r>
          </a:p>
        </p:txBody>
      </p:sp>
      <p:sp>
        <p:nvSpPr>
          <p:cNvPr id="39" name="Rectangle: Rounded Corners 38">
            <a:extLst>
              <a:ext uri="{FF2B5EF4-FFF2-40B4-BE49-F238E27FC236}">
                <a16:creationId xmlns:a16="http://schemas.microsoft.com/office/drawing/2014/main" id="{25461770-8594-47B1-A457-07B4908124E1}"/>
              </a:ext>
            </a:extLst>
          </p:cNvPr>
          <p:cNvSpPr/>
          <p:nvPr/>
        </p:nvSpPr>
        <p:spPr>
          <a:xfrm>
            <a:off x="2897959" y="3874292"/>
            <a:ext cx="3564647" cy="463971"/>
          </a:xfrm>
          <a:prstGeom prst="roundRect">
            <a:avLst/>
          </a:prstGeom>
          <a:solidFill>
            <a:schemeClr val="accent2">
              <a:lumMod val="20000"/>
              <a:lumOff val="80000"/>
            </a:schemeClr>
          </a:solidFill>
          <a:ln>
            <a:no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latin typeface="Arial" panose="020B0604020202020204" pitchFamily="34" charset="0"/>
                <a:cs typeface="Arial" panose="020B0604020202020204" pitchFamily="34" charset="0"/>
              </a:rPr>
              <a:t>Mel Frequency Transform</a:t>
            </a:r>
          </a:p>
        </p:txBody>
      </p:sp>
      <p:sp>
        <p:nvSpPr>
          <p:cNvPr id="40" name="Rectangle: Rounded Corners 39">
            <a:extLst>
              <a:ext uri="{FF2B5EF4-FFF2-40B4-BE49-F238E27FC236}">
                <a16:creationId xmlns:a16="http://schemas.microsoft.com/office/drawing/2014/main" id="{F8462B24-5BF6-4B61-A152-1666A0D6C96E}"/>
              </a:ext>
            </a:extLst>
          </p:cNvPr>
          <p:cNvSpPr/>
          <p:nvPr/>
        </p:nvSpPr>
        <p:spPr>
          <a:xfrm>
            <a:off x="2829983" y="4844703"/>
            <a:ext cx="3564647" cy="463971"/>
          </a:xfrm>
          <a:prstGeom prst="roundRect">
            <a:avLst/>
          </a:prstGeom>
          <a:solidFill>
            <a:schemeClr val="accent2">
              <a:lumMod val="20000"/>
              <a:lumOff val="80000"/>
            </a:schemeClr>
          </a:solidFill>
          <a:ln>
            <a:no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err="1">
                <a:latin typeface="Arial" panose="020B0604020202020204" pitchFamily="34" charset="0"/>
                <a:cs typeface="Arial" panose="020B0604020202020204" pitchFamily="34" charset="0"/>
              </a:rPr>
              <a:t>Cepstrum</a:t>
            </a:r>
            <a:endParaRPr lang="en-US" dirty="0">
              <a:latin typeface="Arial" panose="020B0604020202020204" pitchFamily="34" charset="0"/>
              <a:cs typeface="Arial" panose="020B0604020202020204" pitchFamily="34" charset="0"/>
            </a:endParaRPr>
          </a:p>
        </p:txBody>
      </p:sp>
      <p:sp>
        <p:nvSpPr>
          <p:cNvPr id="41" name="Rectangle: Rounded Corners 40">
            <a:extLst>
              <a:ext uri="{FF2B5EF4-FFF2-40B4-BE49-F238E27FC236}">
                <a16:creationId xmlns:a16="http://schemas.microsoft.com/office/drawing/2014/main" id="{85A256FF-787D-4B90-98B6-27D5FE5E06D1}"/>
              </a:ext>
            </a:extLst>
          </p:cNvPr>
          <p:cNvSpPr/>
          <p:nvPr/>
        </p:nvSpPr>
        <p:spPr>
          <a:xfrm>
            <a:off x="2829982" y="5706132"/>
            <a:ext cx="3564647" cy="463971"/>
          </a:xfrm>
          <a:prstGeom prst="roundRect">
            <a:avLst/>
          </a:prstGeom>
          <a:solidFill>
            <a:schemeClr val="accent2">
              <a:lumMod val="20000"/>
              <a:lumOff val="80000"/>
            </a:schemeClr>
          </a:solidFill>
          <a:ln>
            <a:no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latin typeface="Arial" panose="020B0604020202020204" pitchFamily="34" charset="0"/>
                <a:cs typeface="Arial" panose="020B0604020202020204" pitchFamily="34" charset="0"/>
              </a:rPr>
              <a:t>MFCC</a:t>
            </a:r>
          </a:p>
        </p:txBody>
      </p:sp>
      <p:cxnSp>
        <p:nvCxnSpPr>
          <p:cNvPr id="2048" name="Straight Arrow Connector 2047">
            <a:extLst>
              <a:ext uri="{FF2B5EF4-FFF2-40B4-BE49-F238E27FC236}">
                <a16:creationId xmlns:a16="http://schemas.microsoft.com/office/drawing/2014/main" id="{F4A11A67-96EA-4610-B621-DF1C5E34BE4D}"/>
              </a:ext>
            </a:extLst>
          </p:cNvPr>
          <p:cNvCxnSpPr>
            <a:cxnSpLocks/>
          </p:cNvCxnSpPr>
          <p:nvPr/>
        </p:nvCxnSpPr>
        <p:spPr>
          <a:xfrm>
            <a:off x="4680282" y="1341754"/>
            <a:ext cx="0" cy="457200"/>
          </a:xfrm>
          <a:prstGeom prst="straightConnector1">
            <a:avLst/>
          </a:prstGeom>
          <a:ln w="57150">
            <a:solidFill>
              <a:srgbClr val="FF0066"/>
            </a:solidFill>
            <a:tailEnd type="triangle"/>
          </a:ln>
        </p:spPr>
        <p:style>
          <a:lnRef idx="3">
            <a:schemeClr val="accent2"/>
          </a:lnRef>
          <a:fillRef idx="0">
            <a:schemeClr val="accent2"/>
          </a:fillRef>
          <a:effectRef idx="2">
            <a:schemeClr val="accent2"/>
          </a:effectRef>
          <a:fontRef idx="minor">
            <a:schemeClr val="tx1"/>
          </a:fontRef>
        </p:style>
      </p:cxnSp>
      <p:cxnSp>
        <p:nvCxnSpPr>
          <p:cNvPr id="45" name="Straight Arrow Connector 44">
            <a:extLst>
              <a:ext uri="{FF2B5EF4-FFF2-40B4-BE49-F238E27FC236}">
                <a16:creationId xmlns:a16="http://schemas.microsoft.com/office/drawing/2014/main" id="{8C3B843E-C03D-43B0-94D8-D184487741C2}"/>
              </a:ext>
            </a:extLst>
          </p:cNvPr>
          <p:cNvCxnSpPr>
            <a:cxnSpLocks/>
          </p:cNvCxnSpPr>
          <p:nvPr/>
        </p:nvCxnSpPr>
        <p:spPr>
          <a:xfrm>
            <a:off x="4680282" y="2339216"/>
            <a:ext cx="0" cy="457200"/>
          </a:xfrm>
          <a:prstGeom prst="straightConnector1">
            <a:avLst/>
          </a:prstGeom>
          <a:ln w="57150">
            <a:solidFill>
              <a:srgbClr val="FF0066"/>
            </a:solidFill>
            <a:tailEnd type="triangle"/>
          </a:ln>
        </p:spPr>
        <p:style>
          <a:lnRef idx="3">
            <a:schemeClr val="accent2"/>
          </a:lnRef>
          <a:fillRef idx="0">
            <a:schemeClr val="accent2"/>
          </a:fillRef>
          <a:effectRef idx="2">
            <a:schemeClr val="accent2"/>
          </a:effectRef>
          <a:fontRef idx="minor">
            <a:schemeClr val="tx1"/>
          </a:fontRef>
        </p:style>
      </p:cxnSp>
      <p:cxnSp>
        <p:nvCxnSpPr>
          <p:cNvPr id="46" name="Straight Arrow Connector 45">
            <a:extLst>
              <a:ext uri="{FF2B5EF4-FFF2-40B4-BE49-F238E27FC236}">
                <a16:creationId xmlns:a16="http://schemas.microsoft.com/office/drawing/2014/main" id="{952447CD-CD82-4313-9668-48F2B29A91AF}"/>
              </a:ext>
            </a:extLst>
          </p:cNvPr>
          <p:cNvCxnSpPr>
            <a:cxnSpLocks/>
          </p:cNvCxnSpPr>
          <p:nvPr/>
        </p:nvCxnSpPr>
        <p:spPr>
          <a:xfrm>
            <a:off x="4685583" y="3358477"/>
            <a:ext cx="0" cy="457200"/>
          </a:xfrm>
          <a:prstGeom prst="straightConnector1">
            <a:avLst/>
          </a:prstGeom>
          <a:ln w="57150">
            <a:solidFill>
              <a:srgbClr val="FF0066"/>
            </a:solidFill>
            <a:tailEnd type="triangle"/>
          </a:ln>
        </p:spPr>
        <p:style>
          <a:lnRef idx="3">
            <a:schemeClr val="accent2"/>
          </a:lnRef>
          <a:fillRef idx="0">
            <a:schemeClr val="accent2"/>
          </a:fillRef>
          <a:effectRef idx="2">
            <a:schemeClr val="accent2"/>
          </a:effectRef>
          <a:fontRef idx="minor">
            <a:schemeClr val="tx1"/>
          </a:fontRef>
        </p:style>
      </p:cxnSp>
      <p:cxnSp>
        <p:nvCxnSpPr>
          <p:cNvPr id="47" name="Straight Arrow Connector 46">
            <a:extLst>
              <a:ext uri="{FF2B5EF4-FFF2-40B4-BE49-F238E27FC236}">
                <a16:creationId xmlns:a16="http://schemas.microsoft.com/office/drawing/2014/main" id="{A17138D5-CAD7-449C-A102-DC98DF6270B9}"/>
              </a:ext>
            </a:extLst>
          </p:cNvPr>
          <p:cNvCxnSpPr>
            <a:cxnSpLocks/>
          </p:cNvCxnSpPr>
          <p:nvPr/>
        </p:nvCxnSpPr>
        <p:spPr>
          <a:xfrm>
            <a:off x="4670291" y="4400255"/>
            <a:ext cx="0" cy="457200"/>
          </a:xfrm>
          <a:prstGeom prst="straightConnector1">
            <a:avLst/>
          </a:prstGeom>
          <a:ln w="57150">
            <a:solidFill>
              <a:srgbClr val="FF0066"/>
            </a:solidFill>
            <a:tailEnd type="triangle"/>
          </a:ln>
        </p:spPr>
        <p:style>
          <a:lnRef idx="3">
            <a:schemeClr val="accent2"/>
          </a:lnRef>
          <a:fillRef idx="0">
            <a:schemeClr val="accent2"/>
          </a:fillRef>
          <a:effectRef idx="2">
            <a:schemeClr val="accent2"/>
          </a:effectRef>
          <a:fontRef idx="minor">
            <a:schemeClr val="tx1"/>
          </a:fontRef>
        </p:style>
      </p:cxnSp>
      <p:cxnSp>
        <p:nvCxnSpPr>
          <p:cNvPr id="48" name="Straight Arrow Connector 47">
            <a:extLst>
              <a:ext uri="{FF2B5EF4-FFF2-40B4-BE49-F238E27FC236}">
                <a16:creationId xmlns:a16="http://schemas.microsoft.com/office/drawing/2014/main" id="{EF87B13A-8C65-4C74-A626-71DE285A67BB}"/>
              </a:ext>
            </a:extLst>
          </p:cNvPr>
          <p:cNvCxnSpPr>
            <a:cxnSpLocks/>
          </p:cNvCxnSpPr>
          <p:nvPr/>
        </p:nvCxnSpPr>
        <p:spPr>
          <a:xfrm>
            <a:off x="4670291" y="5308674"/>
            <a:ext cx="0" cy="457200"/>
          </a:xfrm>
          <a:prstGeom prst="straightConnector1">
            <a:avLst/>
          </a:prstGeom>
          <a:ln w="57150">
            <a:solidFill>
              <a:srgbClr val="FF0066"/>
            </a:solidFill>
            <a:tailEnd type="triangle"/>
          </a:ln>
        </p:spPr>
        <p:style>
          <a:lnRef idx="3">
            <a:schemeClr val="accent2"/>
          </a:lnRef>
          <a:fillRef idx="0">
            <a:schemeClr val="accent2"/>
          </a:fillRef>
          <a:effectRef idx="2">
            <a:schemeClr val="accent2"/>
          </a:effectRef>
          <a:fontRef idx="minor">
            <a:schemeClr val="tx1"/>
          </a:fontRef>
        </p:style>
      </p:cxnSp>
      <p:cxnSp>
        <p:nvCxnSpPr>
          <p:cNvPr id="49" name="Straight Arrow Connector 48">
            <a:extLst>
              <a:ext uri="{FF2B5EF4-FFF2-40B4-BE49-F238E27FC236}">
                <a16:creationId xmlns:a16="http://schemas.microsoft.com/office/drawing/2014/main" id="{9874E3E5-E5CC-49CD-BB42-DEE2E8F7FCA4}"/>
              </a:ext>
            </a:extLst>
          </p:cNvPr>
          <p:cNvCxnSpPr>
            <a:cxnSpLocks/>
          </p:cNvCxnSpPr>
          <p:nvPr/>
        </p:nvCxnSpPr>
        <p:spPr>
          <a:xfrm rot="5400000" flipH="1">
            <a:off x="4487411" y="3363912"/>
            <a:ext cx="0" cy="365760"/>
          </a:xfrm>
          <a:prstGeom prst="straightConnector1">
            <a:avLst/>
          </a:prstGeom>
          <a:ln w="57150">
            <a:solidFill>
              <a:srgbClr val="FF0066"/>
            </a:solidFill>
            <a:tailEnd type="triangle"/>
          </a:ln>
        </p:spPr>
        <p:style>
          <a:lnRef idx="3">
            <a:schemeClr val="accent2"/>
          </a:lnRef>
          <a:fillRef idx="0">
            <a:schemeClr val="accent2"/>
          </a:fillRef>
          <a:effectRef idx="2">
            <a:schemeClr val="accent2"/>
          </a:effectRef>
          <a:fontRef idx="minor">
            <a:schemeClr val="tx1"/>
          </a:fontRef>
        </p:style>
      </p:cxnSp>
      <p:sp>
        <p:nvSpPr>
          <p:cNvPr id="50" name="Rectangle: Rounded Corners 49">
            <a:extLst>
              <a:ext uri="{FF2B5EF4-FFF2-40B4-BE49-F238E27FC236}">
                <a16:creationId xmlns:a16="http://schemas.microsoft.com/office/drawing/2014/main" id="{D9D870F2-F3CA-46EE-837E-5718422A6B50}"/>
              </a:ext>
            </a:extLst>
          </p:cNvPr>
          <p:cNvSpPr/>
          <p:nvPr/>
        </p:nvSpPr>
        <p:spPr>
          <a:xfrm>
            <a:off x="3227856" y="3373263"/>
            <a:ext cx="1097280" cy="365760"/>
          </a:xfrm>
          <a:prstGeom prst="roundRect">
            <a:avLst/>
          </a:prstGeom>
          <a:solidFill>
            <a:schemeClr val="bg1">
              <a:lumMod val="75000"/>
            </a:schemeClr>
          </a:solidFill>
          <a:ln>
            <a:no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a:latin typeface="Arial" panose="020B0604020202020204" pitchFamily="34" charset="0"/>
                <a:cs typeface="Arial" panose="020B0604020202020204" pitchFamily="34" charset="0"/>
              </a:rPr>
              <a:t>Spectrum</a:t>
            </a:r>
          </a:p>
        </p:txBody>
      </p:sp>
      <p:cxnSp>
        <p:nvCxnSpPr>
          <p:cNvPr id="51" name="Straight Arrow Connector 50">
            <a:extLst>
              <a:ext uri="{FF2B5EF4-FFF2-40B4-BE49-F238E27FC236}">
                <a16:creationId xmlns:a16="http://schemas.microsoft.com/office/drawing/2014/main" id="{68A467D9-C62F-4E67-9AF0-8ABA471668D7}"/>
              </a:ext>
            </a:extLst>
          </p:cNvPr>
          <p:cNvCxnSpPr>
            <a:cxnSpLocks/>
          </p:cNvCxnSpPr>
          <p:nvPr/>
        </p:nvCxnSpPr>
        <p:spPr>
          <a:xfrm rot="5400000" flipH="1">
            <a:off x="4487411" y="4414979"/>
            <a:ext cx="0" cy="365760"/>
          </a:xfrm>
          <a:prstGeom prst="straightConnector1">
            <a:avLst/>
          </a:prstGeom>
          <a:ln w="57150">
            <a:solidFill>
              <a:srgbClr val="FF0066"/>
            </a:solidFill>
            <a:tailEnd type="triangle"/>
          </a:ln>
        </p:spPr>
        <p:style>
          <a:lnRef idx="3">
            <a:schemeClr val="accent2"/>
          </a:lnRef>
          <a:fillRef idx="0">
            <a:schemeClr val="accent2"/>
          </a:fillRef>
          <a:effectRef idx="2">
            <a:schemeClr val="accent2"/>
          </a:effectRef>
          <a:fontRef idx="minor">
            <a:schemeClr val="tx1"/>
          </a:fontRef>
        </p:style>
      </p:cxnSp>
      <p:sp>
        <p:nvSpPr>
          <p:cNvPr id="52" name="Rectangle: Rounded Corners 51">
            <a:extLst>
              <a:ext uri="{FF2B5EF4-FFF2-40B4-BE49-F238E27FC236}">
                <a16:creationId xmlns:a16="http://schemas.microsoft.com/office/drawing/2014/main" id="{C4F5F413-19FA-4EBC-A30B-5002D572FC03}"/>
              </a:ext>
            </a:extLst>
          </p:cNvPr>
          <p:cNvSpPr/>
          <p:nvPr/>
        </p:nvSpPr>
        <p:spPr>
          <a:xfrm>
            <a:off x="2748773" y="4428067"/>
            <a:ext cx="1554480" cy="365760"/>
          </a:xfrm>
          <a:prstGeom prst="roundRect">
            <a:avLst/>
          </a:prstGeom>
          <a:solidFill>
            <a:schemeClr val="bg1">
              <a:lumMod val="75000"/>
            </a:schemeClr>
          </a:solidFill>
          <a:ln>
            <a:no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a:latin typeface="Arial" panose="020B0604020202020204" pitchFamily="34" charset="0"/>
                <a:cs typeface="Arial" panose="020B0604020202020204" pitchFamily="34" charset="0"/>
              </a:rPr>
              <a:t>Mel Spectrum</a:t>
            </a:r>
          </a:p>
        </p:txBody>
      </p:sp>
      <p:pic>
        <p:nvPicPr>
          <p:cNvPr id="2052" name="Picture 2051" descr="A screenshot of a cell phone&#10;&#10;Description automatically generated">
            <a:extLst>
              <a:ext uri="{FF2B5EF4-FFF2-40B4-BE49-F238E27FC236}">
                <a16:creationId xmlns:a16="http://schemas.microsoft.com/office/drawing/2014/main" id="{21181CCB-7DF2-459C-BF98-C01FA75FA49B}"/>
              </a:ext>
            </a:extLst>
          </p:cNvPr>
          <p:cNvPicPr>
            <a:picLocks noChangeAspect="1"/>
          </p:cNvPicPr>
          <p:nvPr/>
        </p:nvPicPr>
        <p:blipFill rotWithShape="1">
          <a:blip r:embed="rId5">
            <a:extLst>
              <a:ext uri="{28A0092B-C50C-407E-A947-70E740481C1C}">
                <a14:useLocalDpi xmlns:a14="http://schemas.microsoft.com/office/drawing/2010/main" val="0"/>
              </a:ext>
            </a:extLst>
          </a:blip>
          <a:srcRect l="12375" t="6858" r="5417" b="12365"/>
          <a:stretch/>
        </p:blipFill>
        <p:spPr>
          <a:xfrm>
            <a:off x="1524366" y="4256917"/>
            <a:ext cx="1103607" cy="708059"/>
          </a:xfrm>
          <a:prstGeom prst="rect">
            <a:avLst/>
          </a:prstGeom>
        </p:spPr>
      </p:pic>
      <p:pic>
        <p:nvPicPr>
          <p:cNvPr id="4098" name="Picture 2">
            <a:extLst>
              <a:ext uri="{FF2B5EF4-FFF2-40B4-BE49-F238E27FC236}">
                <a16:creationId xmlns:a16="http://schemas.microsoft.com/office/drawing/2014/main" id="{09A5F1E3-356E-4F75-80AB-3D7A7641821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41858" y="2567816"/>
            <a:ext cx="1282144" cy="897501"/>
          </a:xfrm>
          <a:prstGeom prst="rect">
            <a:avLst/>
          </a:prstGeom>
          <a:noFill/>
          <a:extLst>
            <a:ext uri="{909E8E84-426E-40DD-AFC4-6F175D3DCCD1}">
              <a14:hiddenFill xmlns:a14="http://schemas.microsoft.com/office/drawing/2010/main">
                <a:solidFill>
                  <a:srgbClr val="FFFFFF"/>
                </a:solidFill>
              </a14:hiddenFill>
            </a:ext>
          </a:extLst>
        </p:spPr>
      </p:pic>
      <p:sp>
        <p:nvSpPr>
          <p:cNvPr id="43" name="Rectangle: Rounded Corners 42">
            <a:extLst>
              <a:ext uri="{FF2B5EF4-FFF2-40B4-BE49-F238E27FC236}">
                <a16:creationId xmlns:a16="http://schemas.microsoft.com/office/drawing/2014/main" id="{420E36BC-4D99-4C19-8727-7A3A69DCA2AB}"/>
              </a:ext>
            </a:extLst>
          </p:cNvPr>
          <p:cNvSpPr/>
          <p:nvPr/>
        </p:nvSpPr>
        <p:spPr>
          <a:xfrm>
            <a:off x="4888071" y="1425619"/>
            <a:ext cx="2377440" cy="365760"/>
          </a:xfrm>
          <a:prstGeom prst="roundRect">
            <a:avLst/>
          </a:prstGeom>
          <a:solidFill>
            <a:schemeClr val="accent5">
              <a:lumMod val="40000"/>
              <a:lumOff val="60000"/>
            </a:schemeClr>
          </a:solidFill>
          <a:ln>
            <a:no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a:latin typeface="Arial" panose="020B0604020202020204" pitchFamily="34" charset="0"/>
                <a:cs typeface="Arial" panose="020B0604020202020204" pitchFamily="34" charset="0"/>
              </a:rPr>
              <a:t>Obtain Power Spectrum</a:t>
            </a:r>
          </a:p>
        </p:txBody>
      </p:sp>
      <p:sp>
        <p:nvSpPr>
          <p:cNvPr id="53" name="Rectangle: Rounded Corners 52">
            <a:extLst>
              <a:ext uri="{FF2B5EF4-FFF2-40B4-BE49-F238E27FC236}">
                <a16:creationId xmlns:a16="http://schemas.microsoft.com/office/drawing/2014/main" id="{D5A4A697-83C6-4546-9448-32CDFB9DE7F9}"/>
              </a:ext>
            </a:extLst>
          </p:cNvPr>
          <p:cNvSpPr/>
          <p:nvPr/>
        </p:nvSpPr>
        <p:spPr>
          <a:xfrm>
            <a:off x="4839640" y="2391871"/>
            <a:ext cx="2377440" cy="365760"/>
          </a:xfrm>
          <a:prstGeom prst="roundRect">
            <a:avLst/>
          </a:prstGeom>
          <a:solidFill>
            <a:schemeClr val="accent5">
              <a:lumMod val="40000"/>
              <a:lumOff val="60000"/>
            </a:schemeClr>
          </a:solidFill>
          <a:ln>
            <a:no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a:latin typeface="Arial" panose="020B0604020202020204" pitchFamily="34" charset="0"/>
                <a:cs typeface="Arial" panose="020B0604020202020204" pitchFamily="34" charset="0"/>
              </a:rPr>
              <a:t>Apply </a:t>
            </a:r>
            <a:r>
              <a:rPr lang="en-US" sz="1600" dirty="0" err="1">
                <a:latin typeface="Arial" panose="020B0604020202020204" pitchFamily="34" charset="0"/>
                <a:cs typeface="Arial" panose="020B0604020202020204" pitchFamily="34" charset="0"/>
              </a:rPr>
              <a:t>Filterbanks</a:t>
            </a:r>
            <a:endParaRPr lang="en-US" sz="1600" dirty="0">
              <a:latin typeface="Arial" panose="020B0604020202020204" pitchFamily="34" charset="0"/>
              <a:cs typeface="Arial" panose="020B0604020202020204" pitchFamily="34" charset="0"/>
            </a:endParaRPr>
          </a:p>
        </p:txBody>
      </p:sp>
      <p:sp>
        <p:nvSpPr>
          <p:cNvPr id="54" name="Rectangle: Rounded Corners 53">
            <a:extLst>
              <a:ext uri="{FF2B5EF4-FFF2-40B4-BE49-F238E27FC236}">
                <a16:creationId xmlns:a16="http://schemas.microsoft.com/office/drawing/2014/main" id="{664BBA49-DB30-4B46-A5F4-211F654BE859}"/>
              </a:ext>
            </a:extLst>
          </p:cNvPr>
          <p:cNvSpPr/>
          <p:nvPr/>
        </p:nvSpPr>
        <p:spPr>
          <a:xfrm>
            <a:off x="4797907" y="5333107"/>
            <a:ext cx="4535789" cy="365760"/>
          </a:xfrm>
          <a:prstGeom prst="roundRect">
            <a:avLst/>
          </a:prstGeom>
          <a:solidFill>
            <a:schemeClr val="accent5">
              <a:lumMod val="40000"/>
              <a:lumOff val="60000"/>
            </a:schemeClr>
          </a:solidFill>
          <a:ln>
            <a:no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a:latin typeface="Arial" panose="020B0604020202020204" pitchFamily="34" charset="0"/>
                <a:cs typeface="Arial" panose="020B0604020202020204" pitchFamily="34" charset="0"/>
              </a:rPr>
              <a:t>Extract differential and accelerate coefficients</a:t>
            </a:r>
          </a:p>
        </p:txBody>
      </p:sp>
      <p:pic>
        <p:nvPicPr>
          <p:cNvPr id="55" name="Picture 54">
            <a:extLst>
              <a:ext uri="{FF2B5EF4-FFF2-40B4-BE49-F238E27FC236}">
                <a16:creationId xmlns:a16="http://schemas.microsoft.com/office/drawing/2014/main" id="{D14D011B-9E4F-4AD8-BB3C-A9F1CBE03255}"/>
              </a:ext>
            </a:extLst>
          </p:cNvPr>
          <p:cNvPicPr>
            <a:picLocks noChangeAspect="1"/>
          </p:cNvPicPr>
          <p:nvPr/>
        </p:nvPicPr>
        <p:blipFill>
          <a:blip r:embed="rId7">
            <a:duotone>
              <a:prstClr val="black"/>
              <a:schemeClr val="accent5">
                <a:tint val="45000"/>
                <a:satMod val="400000"/>
              </a:schemeClr>
            </a:duotone>
          </a:blip>
          <a:stretch>
            <a:fillRect/>
          </a:stretch>
        </p:blipFill>
        <p:spPr>
          <a:xfrm>
            <a:off x="4888071" y="3331472"/>
            <a:ext cx="1943664" cy="453015"/>
          </a:xfrm>
          <a:prstGeom prst="rect">
            <a:avLst/>
          </a:prstGeom>
        </p:spPr>
      </p:pic>
      <p:pic>
        <p:nvPicPr>
          <p:cNvPr id="56" name="Picture 55">
            <a:extLst>
              <a:ext uri="{FF2B5EF4-FFF2-40B4-BE49-F238E27FC236}">
                <a16:creationId xmlns:a16="http://schemas.microsoft.com/office/drawing/2014/main" id="{0BC24A13-27EC-4BB9-BE9F-719D009AD642}"/>
              </a:ext>
            </a:extLst>
          </p:cNvPr>
          <p:cNvPicPr>
            <a:picLocks noChangeAspect="1"/>
          </p:cNvPicPr>
          <p:nvPr/>
        </p:nvPicPr>
        <p:blipFill rotWithShape="1">
          <a:blip r:embed="rId8">
            <a:duotone>
              <a:prstClr val="black"/>
              <a:schemeClr val="accent5">
                <a:tint val="45000"/>
                <a:satMod val="400000"/>
              </a:schemeClr>
            </a:duotone>
          </a:blip>
          <a:srcRect t="15711" r="5671" b="10481"/>
          <a:stretch/>
        </p:blipFill>
        <p:spPr>
          <a:xfrm>
            <a:off x="4873752" y="4369378"/>
            <a:ext cx="1680150" cy="456961"/>
          </a:xfrm>
          <a:prstGeom prst="rect">
            <a:avLst/>
          </a:prstGeom>
        </p:spPr>
      </p:pic>
      <p:grpSp>
        <p:nvGrpSpPr>
          <p:cNvPr id="3" name="Group 2">
            <a:extLst>
              <a:ext uri="{FF2B5EF4-FFF2-40B4-BE49-F238E27FC236}">
                <a16:creationId xmlns:a16="http://schemas.microsoft.com/office/drawing/2014/main" id="{38B476BE-C9F2-46A6-B346-657021AA00AC}"/>
              </a:ext>
            </a:extLst>
          </p:cNvPr>
          <p:cNvGrpSpPr/>
          <p:nvPr/>
        </p:nvGrpSpPr>
        <p:grpSpPr>
          <a:xfrm>
            <a:off x="7420015" y="1065420"/>
            <a:ext cx="4743395" cy="2204975"/>
            <a:chOff x="7420015" y="1065420"/>
            <a:chExt cx="4743395" cy="2204975"/>
          </a:xfrm>
        </p:grpSpPr>
        <p:sp>
          <p:nvSpPr>
            <p:cNvPr id="62" name="Rectangle: Rounded Corners 61">
              <a:extLst>
                <a:ext uri="{FF2B5EF4-FFF2-40B4-BE49-F238E27FC236}">
                  <a16:creationId xmlns:a16="http://schemas.microsoft.com/office/drawing/2014/main" id="{63BD4919-9512-4CDA-B7B0-19B7FA29AC62}"/>
                </a:ext>
              </a:extLst>
            </p:cNvPr>
            <p:cNvSpPr/>
            <p:nvPr/>
          </p:nvSpPr>
          <p:spPr>
            <a:xfrm>
              <a:off x="7420015" y="1170776"/>
              <a:ext cx="1312098" cy="463971"/>
            </a:xfrm>
            <a:prstGeom prst="roundRect">
              <a:avLst/>
            </a:prstGeom>
            <a:solidFill>
              <a:srgbClr val="FFCCFF"/>
            </a:solidFill>
            <a:ln>
              <a:no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latin typeface="Arial" panose="020B0604020202020204" pitchFamily="34" charset="0"/>
                  <a:cs typeface="Arial" panose="020B0604020202020204" pitchFamily="34" charset="0"/>
                </a:rPr>
                <a:t>MFCC</a:t>
              </a:r>
            </a:p>
          </p:txBody>
        </p:sp>
        <p:grpSp>
          <p:nvGrpSpPr>
            <p:cNvPr id="9" name="Group 8">
              <a:extLst>
                <a:ext uri="{FF2B5EF4-FFF2-40B4-BE49-F238E27FC236}">
                  <a16:creationId xmlns:a16="http://schemas.microsoft.com/office/drawing/2014/main" id="{42358C42-4708-40AA-AB09-FD73CE54EB95}"/>
                </a:ext>
              </a:extLst>
            </p:cNvPr>
            <p:cNvGrpSpPr/>
            <p:nvPr/>
          </p:nvGrpSpPr>
          <p:grpSpPr>
            <a:xfrm>
              <a:off x="7630907" y="1065420"/>
              <a:ext cx="4532503" cy="2204975"/>
              <a:chOff x="7585814" y="1290142"/>
              <a:chExt cx="4532503" cy="2204975"/>
            </a:xfrm>
          </p:grpSpPr>
          <p:pic>
            <p:nvPicPr>
              <p:cNvPr id="57" name="Picture 56">
                <a:extLst>
                  <a:ext uri="{FF2B5EF4-FFF2-40B4-BE49-F238E27FC236}">
                    <a16:creationId xmlns:a16="http://schemas.microsoft.com/office/drawing/2014/main" id="{8AB0747E-AE91-4B08-B888-CF5A0A23B5FD}"/>
                  </a:ext>
                </a:extLst>
              </p:cNvPr>
              <p:cNvPicPr>
                <a:picLocks noChangeAspect="1"/>
              </p:cNvPicPr>
              <p:nvPr/>
            </p:nvPicPr>
            <p:blipFill rotWithShape="1">
              <a:blip r:embed="rId9"/>
              <a:srcRect l="3841" r="9592" b="10497"/>
              <a:stretch/>
            </p:blipFill>
            <p:spPr>
              <a:xfrm>
                <a:off x="10168956" y="2737329"/>
                <a:ext cx="1665767" cy="757788"/>
              </a:xfrm>
              <a:prstGeom prst="rect">
                <a:avLst/>
              </a:prstGeom>
            </p:spPr>
          </p:pic>
          <p:sp>
            <p:nvSpPr>
              <p:cNvPr id="6" name="Oval 5">
                <a:extLst>
                  <a:ext uri="{FF2B5EF4-FFF2-40B4-BE49-F238E27FC236}">
                    <a16:creationId xmlns:a16="http://schemas.microsoft.com/office/drawing/2014/main" id="{AC9C4251-3BA9-40E3-B505-B6DAF53885D1}"/>
                  </a:ext>
                </a:extLst>
              </p:cNvPr>
              <p:cNvSpPr/>
              <p:nvPr/>
            </p:nvSpPr>
            <p:spPr>
              <a:xfrm>
                <a:off x="7585814" y="1891847"/>
                <a:ext cx="1097280" cy="109728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4000" dirty="0">
                    <a:latin typeface="Arial" panose="020B0604020202020204" pitchFamily="34" charset="0"/>
                    <a:cs typeface="Arial" panose="020B0604020202020204" pitchFamily="34" charset="0"/>
                  </a:rPr>
                  <a:t>39</a:t>
                </a:r>
              </a:p>
            </p:txBody>
          </p:sp>
          <p:sp>
            <p:nvSpPr>
              <p:cNvPr id="7" name="Left Brace 6">
                <a:extLst>
                  <a:ext uri="{FF2B5EF4-FFF2-40B4-BE49-F238E27FC236}">
                    <a16:creationId xmlns:a16="http://schemas.microsoft.com/office/drawing/2014/main" id="{C6F57B40-B666-4BD0-BD1D-6C3F425215E4}"/>
                  </a:ext>
                </a:extLst>
              </p:cNvPr>
              <p:cNvSpPr/>
              <p:nvPr/>
            </p:nvSpPr>
            <p:spPr>
              <a:xfrm>
                <a:off x="8850388" y="1720383"/>
                <a:ext cx="348705" cy="1332012"/>
              </a:xfrm>
              <a:prstGeom prst="lef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0" name="Oval 59">
                <a:extLst>
                  <a:ext uri="{FF2B5EF4-FFF2-40B4-BE49-F238E27FC236}">
                    <a16:creationId xmlns:a16="http://schemas.microsoft.com/office/drawing/2014/main" id="{C9D5DB1A-C014-4326-94AA-6DE901C0134F}"/>
                  </a:ext>
                </a:extLst>
              </p:cNvPr>
              <p:cNvSpPr/>
              <p:nvPr/>
            </p:nvSpPr>
            <p:spPr>
              <a:xfrm>
                <a:off x="9206157" y="1290142"/>
                <a:ext cx="822960" cy="82296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400" dirty="0">
                    <a:latin typeface="Arial" panose="020B0604020202020204" pitchFamily="34" charset="0"/>
                    <a:cs typeface="Arial" panose="020B0604020202020204" pitchFamily="34" charset="0"/>
                  </a:rPr>
                  <a:t>12</a:t>
                </a:r>
              </a:p>
            </p:txBody>
          </p:sp>
          <p:sp>
            <p:nvSpPr>
              <p:cNvPr id="61" name="Oval 60">
                <a:extLst>
                  <a:ext uri="{FF2B5EF4-FFF2-40B4-BE49-F238E27FC236}">
                    <a16:creationId xmlns:a16="http://schemas.microsoft.com/office/drawing/2014/main" id="{D6B8E094-0902-4570-94EB-FC34275307D2}"/>
                  </a:ext>
                </a:extLst>
              </p:cNvPr>
              <p:cNvSpPr/>
              <p:nvPr/>
            </p:nvSpPr>
            <p:spPr>
              <a:xfrm>
                <a:off x="9244250" y="2642868"/>
                <a:ext cx="822960" cy="82296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400" dirty="0">
                    <a:latin typeface="Arial" panose="020B0604020202020204" pitchFamily="34" charset="0"/>
                    <a:cs typeface="Arial" panose="020B0604020202020204" pitchFamily="34" charset="0"/>
                  </a:rPr>
                  <a:t>1</a:t>
                </a:r>
              </a:p>
            </p:txBody>
          </p:sp>
          <p:sp>
            <p:nvSpPr>
              <p:cNvPr id="8" name="TextBox 7">
                <a:extLst>
                  <a:ext uri="{FF2B5EF4-FFF2-40B4-BE49-F238E27FC236}">
                    <a16:creationId xmlns:a16="http://schemas.microsoft.com/office/drawing/2014/main" id="{77960440-7BE8-4BEB-9F67-26D73052C511}"/>
                  </a:ext>
                </a:extLst>
              </p:cNvPr>
              <p:cNvSpPr txBox="1"/>
              <p:nvPr/>
            </p:nvSpPr>
            <p:spPr>
              <a:xfrm>
                <a:off x="10045827" y="1520147"/>
                <a:ext cx="2072490" cy="338554"/>
              </a:xfrm>
              <a:prstGeom prst="rect">
                <a:avLst/>
              </a:prstGeom>
              <a:noFill/>
            </p:spPr>
            <p:txBody>
              <a:bodyPr wrap="none" rtlCol="0">
                <a:spAutoFit/>
              </a:bodyPr>
              <a:lstStyle/>
              <a:p>
                <a:r>
                  <a:rPr lang="en-US" sz="1600" dirty="0">
                    <a:solidFill>
                      <a:srgbClr val="C00000"/>
                    </a:solidFill>
                    <a:latin typeface="Arial" panose="020B0604020202020204" pitchFamily="34" charset="0"/>
                    <a:cs typeface="Arial" panose="020B0604020202020204" pitchFamily="34" charset="0"/>
                  </a:rPr>
                  <a:t>Cepstral Coefficients</a:t>
                </a:r>
              </a:p>
            </p:txBody>
          </p:sp>
        </p:grpSp>
      </p:grpSp>
      <p:grpSp>
        <p:nvGrpSpPr>
          <p:cNvPr id="4" name="Group 3">
            <a:extLst>
              <a:ext uri="{FF2B5EF4-FFF2-40B4-BE49-F238E27FC236}">
                <a16:creationId xmlns:a16="http://schemas.microsoft.com/office/drawing/2014/main" id="{41BA6682-A964-49E4-8B08-472FD59FEF7E}"/>
              </a:ext>
            </a:extLst>
          </p:cNvPr>
          <p:cNvGrpSpPr/>
          <p:nvPr/>
        </p:nvGrpSpPr>
        <p:grpSpPr>
          <a:xfrm>
            <a:off x="7436947" y="3692654"/>
            <a:ext cx="1312098" cy="1511245"/>
            <a:chOff x="7436947" y="3692654"/>
            <a:chExt cx="1312098" cy="1511245"/>
          </a:xfrm>
        </p:grpSpPr>
        <p:sp>
          <p:nvSpPr>
            <p:cNvPr id="69" name="Oval 68">
              <a:extLst>
                <a:ext uri="{FF2B5EF4-FFF2-40B4-BE49-F238E27FC236}">
                  <a16:creationId xmlns:a16="http://schemas.microsoft.com/office/drawing/2014/main" id="{A54DC438-37F1-4F08-8D0B-AC5D7C14DA04}"/>
                </a:ext>
              </a:extLst>
            </p:cNvPr>
            <p:cNvSpPr/>
            <p:nvPr/>
          </p:nvSpPr>
          <p:spPr>
            <a:xfrm>
              <a:off x="7707165" y="4289499"/>
              <a:ext cx="914400" cy="9144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400" dirty="0">
                  <a:latin typeface="Arial" panose="020B0604020202020204" pitchFamily="34" charset="0"/>
                  <a:cs typeface="Arial" panose="020B0604020202020204" pitchFamily="34" charset="0"/>
                </a:rPr>
                <a:t>64/32</a:t>
              </a:r>
            </a:p>
          </p:txBody>
        </p:sp>
        <p:sp>
          <p:nvSpPr>
            <p:cNvPr id="70" name="Rectangle: Rounded Corners 69">
              <a:extLst>
                <a:ext uri="{FF2B5EF4-FFF2-40B4-BE49-F238E27FC236}">
                  <a16:creationId xmlns:a16="http://schemas.microsoft.com/office/drawing/2014/main" id="{145C047F-76CE-4AF9-B297-F8AD7F764BDF}"/>
                </a:ext>
              </a:extLst>
            </p:cNvPr>
            <p:cNvSpPr/>
            <p:nvPr/>
          </p:nvSpPr>
          <p:spPr>
            <a:xfrm>
              <a:off x="7436947" y="3692654"/>
              <a:ext cx="1312098" cy="463971"/>
            </a:xfrm>
            <a:prstGeom prst="roundRect">
              <a:avLst/>
            </a:prstGeom>
            <a:solidFill>
              <a:srgbClr val="FFCCFF"/>
            </a:solidFill>
            <a:ln>
              <a:no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err="1">
                  <a:latin typeface="Arial" panose="020B0604020202020204" pitchFamily="34" charset="0"/>
                  <a:cs typeface="Arial" panose="020B0604020202020204" pitchFamily="34" charset="0"/>
                </a:rPr>
                <a:t>Filterbank</a:t>
              </a:r>
              <a:r>
                <a:rPr lang="en-US" dirty="0">
                  <a:latin typeface="Arial" panose="020B0604020202020204" pitchFamily="34" charset="0"/>
                  <a:cs typeface="Arial" panose="020B0604020202020204" pitchFamily="34" charset="0"/>
                </a:rPr>
                <a:t> </a:t>
              </a:r>
            </a:p>
          </p:txBody>
        </p:sp>
      </p:grpSp>
      <p:grpSp>
        <p:nvGrpSpPr>
          <p:cNvPr id="5" name="Group 4">
            <a:extLst>
              <a:ext uri="{FF2B5EF4-FFF2-40B4-BE49-F238E27FC236}">
                <a16:creationId xmlns:a16="http://schemas.microsoft.com/office/drawing/2014/main" id="{68BC6542-257F-44BE-AA4D-C9015116ED3F}"/>
              </a:ext>
            </a:extLst>
          </p:cNvPr>
          <p:cNvGrpSpPr/>
          <p:nvPr/>
        </p:nvGrpSpPr>
        <p:grpSpPr>
          <a:xfrm>
            <a:off x="8952674" y="3695838"/>
            <a:ext cx="1312098" cy="1521631"/>
            <a:chOff x="8952674" y="3695838"/>
            <a:chExt cx="1312098" cy="1521631"/>
          </a:xfrm>
        </p:grpSpPr>
        <p:sp>
          <p:nvSpPr>
            <p:cNvPr id="72" name="Rectangle: Rounded Corners 71">
              <a:extLst>
                <a:ext uri="{FF2B5EF4-FFF2-40B4-BE49-F238E27FC236}">
                  <a16:creationId xmlns:a16="http://schemas.microsoft.com/office/drawing/2014/main" id="{61CA8D22-0F1B-4DA5-B2E1-35543A42F65B}"/>
                </a:ext>
              </a:extLst>
            </p:cNvPr>
            <p:cNvSpPr/>
            <p:nvPr/>
          </p:nvSpPr>
          <p:spPr>
            <a:xfrm>
              <a:off x="8952674" y="3695838"/>
              <a:ext cx="1312098" cy="463971"/>
            </a:xfrm>
            <a:prstGeom prst="roundRect">
              <a:avLst/>
            </a:prstGeom>
            <a:solidFill>
              <a:srgbClr val="FFCCFF"/>
            </a:solidFill>
            <a:ln>
              <a:no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latin typeface="Arial" panose="020B0604020202020204" pitchFamily="34" charset="0"/>
                  <a:cs typeface="Arial" panose="020B0604020202020204" pitchFamily="34" charset="0"/>
                </a:rPr>
                <a:t>Delta 1</a:t>
              </a:r>
            </a:p>
          </p:txBody>
        </p:sp>
        <p:sp>
          <p:nvSpPr>
            <p:cNvPr id="75" name="Oval 74">
              <a:extLst>
                <a:ext uri="{FF2B5EF4-FFF2-40B4-BE49-F238E27FC236}">
                  <a16:creationId xmlns:a16="http://schemas.microsoft.com/office/drawing/2014/main" id="{E7CC8722-DECE-4186-A937-2DDF1739E89C}"/>
                </a:ext>
              </a:extLst>
            </p:cNvPr>
            <p:cNvSpPr/>
            <p:nvPr/>
          </p:nvSpPr>
          <p:spPr>
            <a:xfrm>
              <a:off x="9189101" y="4303069"/>
              <a:ext cx="914400" cy="9144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400" dirty="0">
                  <a:latin typeface="Arial" panose="020B0604020202020204" pitchFamily="34" charset="0"/>
                  <a:cs typeface="Arial" panose="020B0604020202020204" pitchFamily="34" charset="0"/>
                </a:rPr>
                <a:t>64/32</a:t>
              </a:r>
            </a:p>
          </p:txBody>
        </p:sp>
      </p:grpSp>
      <p:grpSp>
        <p:nvGrpSpPr>
          <p:cNvPr id="10" name="Group 9">
            <a:extLst>
              <a:ext uri="{FF2B5EF4-FFF2-40B4-BE49-F238E27FC236}">
                <a16:creationId xmlns:a16="http://schemas.microsoft.com/office/drawing/2014/main" id="{5C160159-B8CA-47B0-8F7F-B32B509C733A}"/>
              </a:ext>
            </a:extLst>
          </p:cNvPr>
          <p:cNvGrpSpPr/>
          <p:nvPr/>
        </p:nvGrpSpPr>
        <p:grpSpPr>
          <a:xfrm>
            <a:off x="10444499" y="3705202"/>
            <a:ext cx="1312098" cy="1485673"/>
            <a:chOff x="10444499" y="3705202"/>
            <a:chExt cx="1312098" cy="1485673"/>
          </a:xfrm>
        </p:grpSpPr>
        <p:sp>
          <p:nvSpPr>
            <p:cNvPr id="73" name="Rectangle: Rounded Corners 72">
              <a:extLst>
                <a:ext uri="{FF2B5EF4-FFF2-40B4-BE49-F238E27FC236}">
                  <a16:creationId xmlns:a16="http://schemas.microsoft.com/office/drawing/2014/main" id="{2604FC93-898B-4CA5-AD42-754C591B7966}"/>
                </a:ext>
              </a:extLst>
            </p:cNvPr>
            <p:cNvSpPr/>
            <p:nvPr/>
          </p:nvSpPr>
          <p:spPr>
            <a:xfrm>
              <a:off x="10444499" y="3705202"/>
              <a:ext cx="1312098" cy="463971"/>
            </a:xfrm>
            <a:prstGeom prst="roundRect">
              <a:avLst/>
            </a:prstGeom>
            <a:solidFill>
              <a:srgbClr val="FFCCFF"/>
            </a:solidFill>
            <a:ln>
              <a:no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latin typeface="Arial" panose="020B0604020202020204" pitchFamily="34" charset="0"/>
                  <a:cs typeface="Arial" panose="020B0604020202020204" pitchFamily="34" charset="0"/>
                </a:rPr>
                <a:t>Delta 2</a:t>
              </a:r>
            </a:p>
          </p:txBody>
        </p:sp>
        <p:sp>
          <p:nvSpPr>
            <p:cNvPr id="76" name="Oval 75">
              <a:extLst>
                <a:ext uri="{FF2B5EF4-FFF2-40B4-BE49-F238E27FC236}">
                  <a16:creationId xmlns:a16="http://schemas.microsoft.com/office/drawing/2014/main" id="{E6F4065D-5D8D-48C6-A9D3-8CB04B925F03}"/>
                </a:ext>
              </a:extLst>
            </p:cNvPr>
            <p:cNvSpPr/>
            <p:nvPr/>
          </p:nvSpPr>
          <p:spPr>
            <a:xfrm>
              <a:off x="10667634" y="4276475"/>
              <a:ext cx="914400" cy="9144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400" dirty="0">
                  <a:latin typeface="Arial" panose="020B0604020202020204" pitchFamily="34" charset="0"/>
                  <a:cs typeface="Arial" panose="020B0604020202020204" pitchFamily="34" charset="0"/>
                </a:rPr>
                <a:t>64/32</a:t>
              </a:r>
            </a:p>
          </p:txBody>
        </p:sp>
      </p:grpSp>
    </p:spTree>
    <p:extLst>
      <p:ext uri="{BB962C8B-B14F-4D97-AF65-F5344CB8AC3E}">
        <p14:creationId xmlns:p14="http://schemas.microsoft.com/office/powerpoint/2010/main" val="557767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BC75F7F4-3924-4D0C-84E5-4E5535E2FCFF}"/>
              </a:ext>
            </a:extLst>
          </p:cNvPr>
          <p:cNvSpPr txBox="1"/>
          <p:nvPr/>
        </p:nvSpPr>
        <p:spPr>
          <a:xfrm>
            <a:off x="363379" y="105239"/>
            <a:ext cx="11537889" cy="646986"/>
          </a:xfrm>
          <a:prstGeom prst="roundRect">
            <a:avLst/>
          </a:prstGeom>
          <a:solidFill>
            <a:schemeClr val="accent5">
              <a:lumMod val="50000"/>
            </a:schemeClr>
          </a:solidFill>
        </p:spPr>
        <p:txBody>
          <a:bodyPr wrap="square" rtlCol="0">
            <a:spAutoFit/>
          </a:bodyPr>
          <a:lstStyle/>
          <a:p>
            <a:r>
              <a:rPr lang="en-US" sz="3200" dirty="0">
                <a:solidFill>
                  <a:schemeClr val="bg1">
                    <a:lumMod val="85000"/>
                  </a:schemeClr>
                </a:solidFill>
                <a:latin typeface="Arial Rounded MT Bold" panose="020F0704030504030204" pitchFamily="34" charset="0"/>
              </a:rPr>
              <a:t>Wave Spectrogram Visualization</a:t>
            </a:r>
          </a:p>
        </p:txBody>
      </p:sp>
      <p:sp>
        <p:nvSpPr>
          <p:cNvPr id="15" name="Google Shape;79;p15">
            <a:extLst>
              <a:ext uri="{FF2B5EF4-FFF2-40B4-BE49-F238E27FC236}">
                <a16:creationId xmlns:a16="http://schemas.microsoft.com/office/drawing/2014/main" id="{C0E6EFF0-48B4-4AEA-936B-33B4E1A465ED}"/>
              </a:ext>
            </a:extLst>
          </p:cNvPr>
          <p:cNvSpPr/>
          <p:nvPr/>
        </p:nvSpPr>
        <p:spPr>
          <a:xfrm>
            <a:off x="363379" y="6244008"/>
            <a:ext cx="1737360" cy="457200"/>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dirty="0">
                <a:latin typeface="Arial" panose="020B0604020202020204" pitchFamily="34" charset="0"/>
                <a:cs typeface="Arial" panose="020B0604020202020204" pitchFamily="34" charset="0"/>
              </a:rPr>
              <a:t>Overview</a:t>
            </a:r>
            <a:endParaRPr sz="1600" dirty="0">
              <a:latin typeface="Arial" panose="020B0604020202020204" pitchFamily="34" charset="0"/>
              <a:cs typeface="Arial" panose="020B0604020202020204" pitchFamily="34" charset="0"/>
            </a:endParaRPr>
          </a:p>
        </p:txBody>
      </p:sp>
      <p:sp>
        <p:nvSpPr>
          <p:cNvPr id="18" name="Google Shape;81;p15">
            <a:extLst>
              <a:ext uri="{FF2B5EF4-FFF2-40B4-BE49-F238E27FC236}">
                <a16:creationId xmlns:a16="http://schemas.microsoft.com/office/drawing/2014/main" id="{4A8A72D2-1A43-4A5C-B2E4-F05D6D3B5A35}"/>
              </a:ext>
            </a:extLst>
          </p:cNvPr>
          <p:cNvSpPr/>
          <p:nvPr/>
        </p:nvSpPr>
        <p:spPr>
          <a:xfrm>
            <a:off x="1873579" y="6244008"/>
            <a:ext cx="1737360" cy="457200"/>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dirty="0">
                <a:solidFill>
                  <a:schemeClr val="tx1"/>
                </a:solidFill>
                <a:latin typeface="Arial" panose="020B0604020202020204" pitchFamily="34" charset="0"/>
                <a:cs typeface="Arial" panose="020B0604020202020204" pitchFamily="34" charset="0"/>
              </a:rPr>
              <a:t>Business use case</a:t>
            </a:r>
            <a:endParaRPr sz="1600" dirty="0">
              <a:solidFill>
                <a:schemeClr val="tx1"/>
              </a:solidFill>
              <a:latin typeface="Arial" panose="020B0604020202020204" pitchFamily="34" charset="0"/>
              <a:cs typeface="Arial" panose="020B0604020202020204" pitchFamily="34" charset="0"/>
            </a:endParaRPr>
          </a:p>
        </p:txBody>
      </p:sp>
      <p:sp>
        <p:nvSpPr>
          <p:cNvPr id="20" name="Google Shape;82;p15">
            <a:extLst>
              <a:ext uri="{FF2B5EF4-FFF2-40B4-BE49-F238E27FC236}">
                <a16:creationId xmlns:a16="http://schemas.microsoft.com/office/drawing/2014/main" id="{A8DA9DF5-9CBF-4C93-A34F-BC3A13BA0BE8}"/>
              </a:ext>
            </a:extLst>
          </p:cNvPr>
          <p:cNvSpPr/>
          <p:nvPr/>
        </p:nvSpPr>
        <p:spPr>
          <a:xfrm>
            <a:off x="3384744" y="6244008"/>
            <a:ext cx="1737360" cy="457200"/>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dirty="0">
                <a:latin typeface="Arial" panose="020B0604020202020204" pitchFamily="34" charset="0"/>
                <a:cs typeface="Arial" panose="020B0604020202020204" pitchFamily="34" charset="0"/>
              </a:rPr>
              <a:t>Data Description</a:t>
            </a:r>
            <a:endParaRPr sz="1600" dirty="0">
              <a:latin typeface="Arial" panose="020B0604020202020204" pitchFamily="34" charset="0"/>
              <a:cs typeface="Arial" panose="020B0604020202020204" pitchFamily="34" charset="0"/>
            </a:endParaRPr>
          </a:p>
        </p:txBody>
      </p:sp>
      <p:sp>
        <p:nvSpPr>
          <p:cNvPr id="21" name="Google Shape;83;p15">
            <a:extLst>
              <a:ext uri="{FF2B5EF4-FFF2-40B4-BE49-F238E27FC236}">
                <a16:creationId xmlns:a16="http://schemas.microsoft.com/office/drawing/2014/main" id="{AEB08AA8-8372-4FE7-AD3C-08654F4777E8}"/>
              </a:ext>
            </a:extLst>
          </p:cNvPr>
          <p:cNvSpPr/>
          <p:nvPr/>
        </p:nvSpPr>
        <p:spPr>
          <a:xfrm>
            <a:off x="4896234" y="6241418"/>
            <a:ext cx="1737360" cy="457200"/>
          </a:xfrm>
          <a:prstGeom prst="chevron">
            <a:avLst>
              <a:gd name="adj" fmla="val 50000"/>
            </a:avLst>
          </a:prstGeom>
          <a:solidFill>
            <a:schemeClr val="accent5">
              <a:lumMod val="5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dirty="0">
                <a:solidFill>
                  <a:schemeClr val="bg1"/>
                </a:solidFill>
                <a:latin typeface="Arial" panose="020B0604020202020204" pitchFamily="34" charset="0"/>
                <a:cs typeface="Arial" panose="020B0604020202020204" pitchFamily="34" charset="0"/>
              </a:rPr>
              <a:t>Feature Extraction</a:t>
            </a:r>
            <a:endParaRPr sz="1600" dirty="0">
              <a:solidFill>
                <a:schemeClr val="bg1"/>
              </a:solidFill>
              <a:latin typeface="Arial" panose="020B0604020202020204" pitchFamily="34" charset="0"/>
              <a:cs typeface="Arial" panose="020B0604020202020204" pitchFamily="34" charset="0"/>
            </a:endParaRPr>
          </a:p>
        </p:txBody>
      </p:sp>
      <p:sp>
        <p:nvSpPr>
          <p:cNvPr id="22" name="Google Shape;80;p15">
            <a:extLst>
              <a:ext uri="{FF2B5EF4-FFF2-40B4-BE49-F238E27FC236}">
                <a16:creationId xmlns:a16="http://schemas.microsoft.com/office/drawing/2014/main" id="{74A466E2-6609-4D8C-B2EA-29BA9C9C70CD}"/>
              </a:ext>
            </a:extLst>
          </p:cNvPr>
          <p:cNvSpPr/>
          <p:nvPr/>
        </p:nvSpPr>
        <p:spPr>
          <a:xfrm>
            <a:off x="9424177" y="6244008"/>
            <a:ext cx="1737360" cy="457200"/>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dirty="0">
                <a:latin typeface="Arial" panose="020B0604020202020204" pitchFamily="34" charset="0"/>
                <a:cs typeface="Arial" panose="020B0604020202020204" pitchFamily="34" charset="0"/>
              </a:rPr>
              <a:t>Demo</a:t>
            </a:r>
            <a:endParaRPr sz="1600" dirty="0">
              <a:latin typeface="Arial" panose="020B0604020202020204" pitchFamily="34" charset="0"/>
              <a:cs typeface="Arial" panose="020B0604020202020204" pitchFamily="34" charset="0"/>
            </a:endParaRPr>
          </a:p>
        </p:txBody>
      </p:sp>
      <p:sp>
        <p:nvSpPr>
          <p:cNvPr id="23" name="Google Shape;80;p15">
            <a:extLst>
              <a:ext uri="{FF2B5EF4-FFF2-40B4-BE49-F238E27FC236}">
                <a16:creationId xmlns:a16="http://schemas.microsoft.com/office/drawing/2014/main" id="{B8D1D5BB-DB77-465F-B67D-2364B41DFAFC}"/>
              </a:ext>
            </a:extLst>
          </p:cNvPr>
          <p:cNvSpPr/>
          <p:nvPr/>
        </p:nvSpPr>
        <p:spPr>
          <a:xfrm>
            <a:off x="7918370" y="6243878"/>
            <a:ext cx="1737360" cy="457200"/>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dirty="0">
                <a:latin typeface="Arial" panose="020B0604020202020204" pitchFamily="34" charset="0"/>
                <a:cs typeface="Arial" panose="020B0604020202020204" pitchFamily="34" charset="0"/>
              </a:rPr>
              <a:t>Conclusion</a:t>
            </a:r>
            <a:endParaRPr sz="1600" dirty="0">
              <a:latin typeface="Arial" panose="020B0604020202020204" pitchFamily="34" charset="0"/>
              <a:cs typeface="Arial" panose="020B0604020202020204" pitchFamily="34" charset="0"/>
            </a:endParaRPr>
          </a:p>
        </p:txBody>
      </p:sp>
      <p:sp>
        <p:nvSpPr>
          <p:cNvPr id="24" name="Google Shape;80;p15">
            <a:extLst>
              <a:ext uri="{FF2B5EF4-FFF2-40B4-BE49-F238E27FC236}">
                <a16:creationId xmlns:a16="http://schemas.microsoft.com/office/drawing/2014/main" id="{BADE9FED-3D47-4558-88DE-78AFB75F04F0}"/>
              </a:ext>
            </a:extLst>
          </p:cNvPr>
          <p:cNvSpPr/>
          <p:nvPr/>
        </p:nvSpPr>
        <p:spPr>
          <a:xfrm>
            <a:off x="6404689" y="6239940"/>
            <a:ext cx="1737360" cy="457200"/>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dirty="0">
                <a:latin typeface="Arial" panose="020B0604020202020204" pitchFamily="34" charset="0"/>
                <a:cs typeface="Arial" panose="020B0604020202020204" pitchFamily="34" charset="0"/>
              </a:rPr>
              <a:t>Model Summary</a:t>
            </a:r>
            <a:endParaRPr sz="1600" dirty="0">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7587BB6A-B302-458E-B926-F7E849CD56D0}"/>
              </a:ext>
            </a:extLst>
          </p:cNvPr>
          <p:cNvSpPr/>
          <p:nvPr/>
        </p:nvSpPr>
        <p:spPr>
          <a:xfrm>
            <a:off x="3385416" y="811376"/>
            <a:ext cx="5266185" cy="461665"/>
          </a:xfrm>
          <a:prstGeom prst="rect">
            <a:avLst/>
          </a:prstGeom>
          <a:solidFill>
            <a:srgbClr val="FF0066"/>
          </a:solidFill>
        </p:spPr>
        <p:txBody>
          <a:bodyPr wrap="none">
            <a:spAutoFit/>
          </a:bodyPr>
          <a:lstStyle/>
          <a:p>
            <a:r>
              <a:rPr lang="en-US" sz="2400" dirty="0">
                <a:solidFill>
                  <a:schemeClr val="bg1">
                    <a:lumMod val="85000"/>
                  </a:schemeClr>
                </a:solidFill>
                <a:latin typeface="Arial" panose="020B0604020202020204" pitchFamily="34" charset="0"/>
                <a:cs typeface="Arial" panose="020B0604020202020204" pitchFamily="34" charset="0"/>
              </a:rPr>
              <a:t>it had a diameter of about thirty yards</a:t>
            </a:r>
          </a:p>
        </p:txBody>
      </p:sp>
      <p:cxnSp>
        <p:nvCxnSpPr>
          <p:cNvPr id="8" name="Straight Connector 7">
            <a:extLst>
              <a:ext uri="{FF2B5EF4-FFF2-40B4-BE49-F238E27FC236}">
                <a16:creationId xmlns:a16="http://schemas.microsoft.com/office/drawing/2014/main" id="{8A15F575-00EA-4300-9B9F-3AF619F5115C}"/>
              </a:ext>
            </a:extLst>
          </p:cNvPr>
          <p:cNvCxnSpPr>
            <a:cxnSpLocks/>
          </p:cNvCxnSpPr>
          <p:nvPr/>
        </p:nvCxnSpPr>
        <p:spPr>
          <a:xfrm>
            <a:off x="6018509" y="1195152"/>
            <a:ext cx="0" cy="475488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3D2284A3-1E3D-4689-B2A8-43EBCA32F434}"/>
              </a:ext>
            </a:extLst>
          </p:cNvPr>
          <p:cNvCxnSpPr>
            <a:cxnSpLocks/>
          </p:cNvCxnSpPr>
          <p:nvPr/>
        </p:nvCxnSpPr>
        <p:spPr>
          <a:xfrm>
            <a:off x="532103" y="3641300"/>
            <a:ext cx="11155680" cy="0"/>
          </a:xfrm>
          <a:prstGeom prst="line">
            <a:avLst/>
          </a:prstGeom>
        </p:spPr>
        <p:style>
          <a:lnRef idx="1">
            <a:schemeClr val="accent2"/>
          </a:lnRef>
          <a:fillRef idx="0">
            <a:schemeClr val="accent2"/>
          </a:fillRef>
          <a:effectRef idx="0">
            <a:schemeClr val="accent2"/>
          </a:effectRef>
          <a:fontRef idx="minor">
            <a:schemeClr val="tx1"/>
          </a:fontRef>
        </p:style>
      </p:cxnSp>
      <p:pic>
        <p:nvPicPr>
          <p:cNvPr id="6147" name="Picture 3">
            <a:extLst>
              <a:ext uri="{FF2B5EF4-FFF2-40B4-BE49-F238E27FC236}">
                <a16:creationId xmlns:a16="http://schemas.microsoft.com/office/drawing/2014/main" id="{738A16BE-3369-427D-94EB-4E5DC04A7B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0914" y="1592493"/>
            <a:ext cx="5787594" cy="210312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descr="A picture containing red&#10;&#10;Description automatically generated">
            <a:extLst>
              <a:ext uri="{FF2B5EF4-FFF2-40B4-BE49-F238E27FC236}">
                <a16:creationId xmlns:a16="http://schemas.microsoft.com/office/drawing/2014/main" id="{7E4EAAEE-B923-47E8-840C-1A7288016BCC}"/>
              </a:ext>
            </a:extLst>
          </p:cNvPr>
          <p:cNvPicPr>
            <a:picLocks noChangeAspect="1"/>
          </p:cNvPicPr>
          <p:nvPr/>
        </p:nvPicPr>
        <p:blipFill rotWithShape="1">
          <a:blip r:embed="rId4">
            <a:extLst>
              <a:ext uri="{28A0092B-C50C-407E-A947-70E740481C1C}">
                <a14:useLocalDpi xmlns:a14="http://schemas.microsoft.com/office/drawing/2010/main" val="0"/>
              </a:ext>
            </a:extLst>
          </a:blip>
          <a:srcRect l="16155" t="2796" r="16696" b="8319"/>
          <a:stretch/>
        </p:blipFill>
        <p:spPr>
          <a:xfrm>
            <a:off x="5337151" y="1332192"/>
            <a:ext cx="644742" cy="640080"/>
          </a:xfrm>
          <a:prstGeom prst="rect">
            <a:avLst/>
          </a:prstGeom>
        </p:spPr>
      </p:pic>
      <p:pic>
        <p:nvPicPr>
          <p:cNvPr id="6149" name="Picture 5">
            <a:extLst>
              <a:ext uri="{FF2B5EF4-FFF2-40B4-BE49-F238E27FC236}">
                <a16:creationId xmlns:a16="http://schemas.microsoft.com/office/drawing/2014/main" id="{5B0B59B9-9EF3-4322-BBC1-A933FF6AE52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71745" y="1564427"/>
            <a:ext cx="5788152" cy="2120973"/>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7" descr="A picture containing helmet&#10;&#10;Description automatically generated">
            <a:extLst>
              <a:ext uri="{FF2B5EF4-FFF2-40B4-BE49-F238E27FC236}">
                <a16:creationId xmlns:a16="http://schemas.microsoft.com/office/drawing/2014/main" id="{01B4187A-4E0F-4FF7-B881-BCB587D03E22}"/>
              </a:ext>
            </a:extLst>
          </p:cNvPr>
          <p:cNvPicPr>
            <a:picLocks noChangeAspect="1"/>
          </p:cNvPicPr>
          <p:nvPr/>
        </p:nvPicPr>
        <p:blipFill rotWithShape="1">
          <a:blip r:embed="rId6">
            <a:extLst>
              <a:ext uri="{28A0092B-C50C-407E-A947-70E740481C1C}">
                <a14:useLocalDpi xmlns:a14="http://schemas.microsoft.com/office/drawing/2010/main" val="0"/>
              </a:ext>
            </a:extLst>
          </a:blip>
          <a:srcRect l="6568" t="5986" r="6355" b="6743"/>
          <a:stretch/>
        </p:blipFill>
        <p:spPr>
          <a:xfrm>
            <a:off x="10964654" y="1273041"/>
            <a:ext cx="640080" cy="641505"/>
          </a:xfrm>
          <a:prstGeom prst="rect">
            <a:avLst/>
          </a:prstGeom>
        </p:spPr>
      </p:pic>
      <p:pic>
        <p:nvPicPr>
          <p:cNvPr id="6151" name="Picture 7">
            <a:extLst>
              <a:ext uri="{FF2B5EF4-FFF2-40B4-BE49-F238E27FC236}">
                <a16:creationId xmlns:a16="http://schemas.microsoft.com/office/drawing/2014/main" id="{CE1DA456-4B75-4E56-BDCD-1D77AF0C4C0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30914" y="4015065"/>
            <a:ext cx="5788152" cy="209460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A picture containing food&#10;&#10;Description automatically generated">
            <a:extLst>
              <a:ext uri="{FF2B5EF4-FFF2-40B4-BE49-F238E27FC236}">
                <a16:creationId xmlns:a16="http://schemas.microsoft.com/office/drawing/2014/main" id="{12165A56-4255-430F-97FD-7D488DB875B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300318" y="3749924"/>
            <a:ext cx="640080" cy="640080"/>
          </a:xfrm>
          <a:prstGeom prst="rect">
            <a:avLst/>
          </a:prstGeom>
        </p:spPr>
      </p:pic>
      <p:pic>
        <p:nvPicPr>
          <p:cNvPr id="6153" name="Picture 9">
            <a:extLst>
              <a:ext uri="{FF2B5EF4-FFF2-40B4-BE49-F238E27FC236}">
                <a16:creationId xmlns:a16="http://schemas.microsoft.com/office/drawing/2014/main" id="{178FF9D2-BA35-47BF-BC3B-BF9BA155917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981893" y="4012475"/>
            <a:ext cx="5788152" cy="2103323"/>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9" descr="A picture containing drawing, device&#10;&#10;Description automatically generated">
            <a:extLst>
              <a:ext uri="{FF2B5EF4-FFF2-40B4-BE49-F238E27FC236}">
                <a16:creationId xmlns:a16="http://schemas.microsoft.com/office/drawing/2014/main" id="{A8FFEE86-37B4-4EB3-A986-22DD0F4281A1}"/>
              </a:ext>
            </a:extLst>
          </p:cNvPr>
          <p:cNvPicPr>
            <a:picLocks noChangeAspect="1"/>
          </p:cNvPicPr>
          <p:nvPr/>
        </p:nvPicPr>
        <p:blipFill rotWithShape="1">
          <a:blip r:embed="rId10">
            <a:extLst>
              <a:ext uri="{28A0092B-C50C-407E-A947-70E740481C1C}">
                <a14:useLocalDpi xmlns:a14="http://schemas.microsoft.com/office/drawing/2010/main" val="0"/>
              </a:ext>
            </a:extLst>
          </a:blip>
          <a:srcRect l="29294" t="13240" r="28706" b="13240"/>
          <a:stretch/>
        </p:blipFill>
        <p:spPr>
          <a:xfrm>
            <a:off x="11047880" y="3692370"/>
            <a:ext cx="639903" cy="640080"/>
          </a:xfrm>
          <a:prstGeom prst="rect">
            <a:avLst/>
          </a:prstGeom>
        </p:spPr>
      </p:pic>
      <p:pic>
        <p:nvPicPr>
          <p:cNvPr id="1026" name="Picture 2">
            <a:extLst>
              <a:ext uri="{FF2B5EF4-FFF2-40B4-BE49-F238E27FC236}">
                <a16:creationId xmlns:a16="http://schemas.microsoft.com/office/drawing/2014/main" id="{74DDA60D-316C-4C3F-A39D-156E64237CD5}"/>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16428" t="12780" r="18352" b="8977"/>
          <a:stretch/>
        </p:blipFill>
        <p:spPr bwMode="auto">
          <a:xfrm>
            <a:off x="2935174" y="830617"/>
            <a:ext cx="379073" cy="36381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D859D2DA-816A-43E9-9D9C-C767AEE3D3FD}"/>
              </a:ext>
            </a:extLst>
          </p:cNvPr>
          <p:cNvSpPr txBox="1"/>
          <p:nvPr/>
        </p:nvSpPr>
        <p:spPr>
          <a:xfrm>
            <a:off x="4426157" y="1303418"/>
            <a:ext cx="963725" cy="523220"/>
          </a:xfrm>
          <a:prstGeom prst="rect">
            <a:avLst/>
          </a:prstGeom>
          <a:noFill/>
          <a:ln>
            <a:noFill/>
          </a:ln>
        </p:spPr>
        <p:txBody>
          <a:bodyPr wrap="none" rtlCol="0">
            <a:spAutoFit/>
          </a:bodyPr>
          <a:lstStyle/>
          <a:p>
            <a:r>
              <a:rPr lang="en-US" sz="2800" b="1" dirty="0">
                <a:ln w="0"/>
                <a:solidFill>
                  <a:schemeClr val="accent1"/>
                </a:solidFill>
                <a:effectLst>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20Yr</a:t>
            </a:r>
          </a:p>
        </p:txBody>
      </p:sp>
      <p:sp>
        <p:nvSpPr>
          <p:cNvPr id="26" name="TextBox 25">
            <a:extLst>
              <a:ext uri="{FF2B5EF4-FFF2-40B4-BE49-F238E27FC236}">
                <a16:creationId xmlns:a16="http://schemas.microsoft.com/office/drawing/2014/main" id="{75442DA8-CEBD-4986-A74F-F5156DE2E08C}"/>
              </a:ext>
            </a:extLst>
          </p:cNvPr>
          <p:cNvSpPr txBox="1"/>
          <p:nvPr/>
        </p:nvSpPr>
        <p:spPr>
          <a:xfrm>
            <a:off x="4373426" y="3731706"/>
            <a:ext cx="963725" cy="523220"/>
          </a:xfrm>
          <a:prstGeom prst="rect">
            <a:avLst/>
          </a:prstGeom>
          <a:noFill/>
          <a:ln>
            <a:noFill/>
          </a:ln>
        </p:spPr>
        <p:txBody>
          <a:bodyPr wrap="none" rtlCol="0">
            <a:spAutoFit/>
          </a:bodyPr>
          <a:lstStyle/>
          <a:p>
            <a:r>
              <a:rPr lang="en-US" sz="2800" b="1" dirty="0">
                <a:ln w="0"/>
                <a:solidFill>
                  <a:schemeClr val="accent1"/>
                </a:solidFill>
                <a:effectLst>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60Yr</a:t>
            </a:r>
          </a:p>
        </p:txBody>
      </p:sp>
      <p:sp>
        <p:nvSpPr>
          <p:cNvPr id="27" name="TextBox 26">
            <a:extLst>
              <a:ext uri="{FF2B5EF4-FFF2-40B4-BE49-F238E27FC236}">
                <a16:creationId xmlns:a16="http://schemas.microsoft.com/office/drawing/2014/main" id="{F94D3840-9CFE-4969-BDB5-40E898980AAB}"/>
              </a:ext>
            </a:extLst>
          </p:cNvPr>
          <p:cNvSpPr txBox="1"/>
          <p:nvPr/>
        </p:nvSpPr>
        <p:spPr>
          <a:xfrm>
            <a:off x="10081135" y="1293254"/>
            <a:ext cx="963725" cy="523220"/>
          </a:xfrm>
          <a:prstGeom prst="rect">
            <a:avLst/>
          </a:prstGeom>
          <a:noFill/>
          <a:ln>
            <a:noFill/>
          </a:ln>
        </p:spPr>
        <p:txBody>
          <a:bodyPr wrap="none" rtlCol="0">
            <a:spAutoFit/>
          </a:bodyPr>
          <a:lstStyle/>
          <a:p>
            <a:r>
              <a:rPr lang="en-US" sz="2800" b="1" dirty="0">
                <a:ln w="0"/>
                <a:solidFill>
                  <a:schemeClr val="accent1"/>
                </a:solidFill>
                <a:effectLst>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20Yr</a:t>
            </a:r>
          </a:p>
        </p:txBody>
      </p:sp>
      <p:sp>
        <p:nvSpPr>
          <p:cNvPr id="29" name="TextBox 28">
            <a:extLst>
              <a:ext uri="{FF2B5EF4-FFF2-40B4-BE49-F238E27FC236}">
                <a16:creationId xmlns:a16="http://schemas.microsoft.com/office/drawing/2014/main" id="{83E4FF4A-BA19-4920-9872-6B6266D944CA}"/>
              </a:ext>
            </a:extLst>
          </p:cNvPr>
          <p:cNvSpPr txBox="1"/>
          <p:nvPr/>
        </p:nvSpPr>
        <p:spPr>
          <a:xfrm>
            <a:off x="10080579" y="3757237"/>
            <a:ext cx="963725" cy="523220"/>
          </a:xfrm>
          <a:prstGeom prst="rect">
            <a:avLst/>
          </a:prstGeom>
          <a:noFill/>
          <a:ln>
            <a:noFill/>
          </a:ln>
        </p:spPr>
        <p:txBody>
          <a:bodyPr wrap="none" rtlCol="0">
            <a:spAutoFit/>
          </a:bodyPr>
          <a:lstStyle/>
          <a:p>
            <a:r>
              <a:rPr lang="en-US" sz="2800" b="1" dirty="0">
                <a:ln w="0"/>
                <a:solidFill>
                  <a:schemeClr val="accent1"/>
                </a:solidFill>
                <a:effectLst>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40Yr</a:t>
            </a:r>
          </a:p>
        </p:txBody>
      </p:sp>
    </p:spTree>
    <p:extLst>
      <p:ext uri="{BB962C8B-B14F-4D97-AF65-F5344CB8AC3E}">
        <p14:creationId xmlns:p14="http://schemas.microsoft.com/office/powerpoint/2010/main" val="39556803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BC75F7F4-3924-4D0C-84E5-4E5535E2FCFF}"/>
              </a:ext>
            </a:extLst>
          </p:cNvPr>
          <p:cNvSpPr txBox="1"/>
          <p:nvPr/>
        </p:nvSpPr>
        <p:spPr>
          <a:xfrm>
            <a:off x="363379" y="105239"/>
            <a:ext cx="11537889" cy="646986"/>
          </a:xfrm>
          <a:prstGeom prst="roundRect">
            <a:avLst/>
          </a:prstGeom>
          <a:solidFill>
            <a:schemeClr val="accent5">
              <a:lumMod val="50000"/>
            </a:schemeClr>
          </a:solidFill>
        </p:spPr>
        <p:txBody>
          <a:bodyPr wrap="square" rtlCol="0">
            <a:spAutoFit/>
          </a:bodyPr>
          <a:lstStyle/>
          <a:p>
            <a:r>
              <a:rPr lang="en-US" sz="3200" dirty="0">
                <a:solidFill>
                  <a:schemeClr val="bg1">
                    <a:lumMod val="85000"/>
                  </a:schemeClr>
                </a:solidFill>
                <a:latin typeface="Arial Rounded MT Bold" panose="020F0704030504030204" pitchFamily="34" charset="0"/>
              </a:rPr>
              <a:t>Mel Spectrogram Visualization</a:t>
            </a:r>
          </a:p>
        </p:txBody>
      </p:sp>
      <p:sp>
        <p:nvSpPr>
          <p:cNvPr id="15" name="Google Shape;79;p15">
            <a:extLst>
              <a:ext uri="{FF2B5EF4-FFF2-40B4-BE49-F238E27FC236}">
                <a16:creationId xmlns:a16="http://schemas.microsoft.com/office/drawing/2014/main" id="{C0E6EFF0-48B4-4AEA-936B-33B4E1A465ED}"/>
              </a:ext>
            </a:extLst>
          </p:cNvPr>
          <p:cNvSpPr/>
          <p:nvPr/>
        </p:nvSpPr>
        <p:spPr>
          <a:xfrm>
            <a:off x="363379" y="6244008"/>
            <a:ext cx="1737360" cy="457200"/>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dirty="0">
                <a:latin typeface="Arial" panose="020B0604020202020204" pitchFamily="34" charset="0"/>
                <a:cs typeface="Arial" panose="020B0604020202020204" pitchFamily="34" charset="0"/>
              </a:rPr>
              <a:t>Overview</a:t>
            </a:r>
            <a:endParaRPr sz="1600" dirty="0">
              <a:latin typeface="Arial" panose="020B0604020202020204" pitchFamily="34" charset="0"/>
              <a:cs typeface="Arial" panose="020B0604020202020204" pitchFamily="34" charset="0"/>
            </a:endParaRPr>
          </a:p>
        </p:txBody>
      </p:sp>
      <p:sp>
        <p:nvSpPr>
          <p:cNvPr id="18" name="Google Shape;81;p15">
            <a:extLst>
              <a:ext uri="{FF2B5EF4-FFF2-40B4-BE49-F238E27FC236}">
                <a16:creationId xmlns:a16="http://schemas.microsoft.com/office/drawing/2014/main" id="{4A8A72D2-1A43-4A5C-B2E4-F05D6D3B5A35}"/>
              </a:ext>
            </a:extLst>
          </p:cNvPr>
          <p:cNvSpPr/>
          <p:nvPr/>
        </p:nvSpPr>
        <p:spPr>
          <a:xfrm>
            <a:off x="1873579" y="6244008"/>
            <a:ext cx="1737360" cy="457200"/>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dirty="0">
                <a:solidFill>
                  <a:schemeClr val="tx1"/>
                </a:solidFill>
                <a:latin typeface="Arial" panose="020B0604020202020204" pitchFamily="34" charset="0"/>
                <a:cs typeface="Arial" panose="020B0604020202020204" pitchFamily="34" charset="0"/>
              </a:rPr>
              <a:t>Business use case</a:t>
            </a:r>
            <a:endParaRPr sz="1600" dirty="0">
              <a:solidFill>
                <a:schemeClr val="tx1"/>
              </a:solidFill>
              <a:latin typeface="Arial" panose="020B0604020202020204" pitchFamily="34" charset="0"/>
              <a:cs typeface="Arial" panose="020B0604020202020204" pitchFamily="34" charset="0"/>
            </a:endParaRPr>
          </a:p>
        </p:txBody>
      </p:sp>
      <p:sp>
        <p:nvSpPr>
          <p:cNvPr id="20" name="Google Shape;82;p15">
            <a:extLst>
              <a:ext uri="{FF2B5EF4-FFF2-40B4-BE49-F238E27FC236}">
                <a16:creationId xmlns:a16="http://schemas.microsoft.com/office/drawing/2014/main" id="{A8DA9DF5-9CBF-4C93-A34F-BC3A13BA0BE8}"/>
              </a:ext>
            </a:extLst>
          </p:cNvPr>
          <p:cNvSpPr/>
          <p:nvPr/>
        </p:nvSpPr>
        <p:spPr>
          <a:xfrm>
            <a:off x="3384744" y="6244008"/>
            <a:ext cx="1737360" cy="457200"/>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dirty="0">
                <a:latin typeface="Arial" panose="020B0604020202020204" pitchFamily="34" charset="0"/>
                <a:cs typeface="Arial" panose="020B0604020202020204" pitchFamily="34" charset="0"/>
              </a:rPr>
              <a:t>Data Description</a:t>
            </a:r>
            <a:endParaRPr sz="1600" dirty="0">
              <a:latin typeface="Arial" panose="020B0604020202020204" pitchFamily="34" charset="0"/>
              <a:cs typeface="Arial" panose="020B0604020202020204" pitchFamily="34" charset="0"/>
            </a:endParaRPr>
          </a:p>
        </p:txBody>
      </p:sp>
      <p:sp>
        <p:nvSpPr>
          <p:cNvPr id="21" name="Google Shape;83;p15">
            <a:extLst>
              <a:ext uri="{FF2B5EF4-FFF2-40B4-BE49-F238E27FC236}">
                <a16:creationId xmlns:a16="http://schemas.microsoft.com/office/drawing/2014/main" id="{AEB08AA8-8372-4FE7-AD3C-08654F4777E8}"/>
              </a:ext>
            </a:extLst>
          </p:cNvPr>
          <p:cNvSpPr/>
          <p:nvPr/>
        </p:nvSpPr>
        <p:spPr>
          <a:xfrm>
            <a:off x="4896234" y="6241418"/>
            <a:ext cx="1737360" cy="457200"/>
          </a:xfrm>
          <a:prstGeom prst="chevron">
            <a:avLst>
              <a:gd name="adj" fmla="val 50000"/>
            </a:avLst>
          </a:prstGeom>
          <a:solidFill>
            <a:schemeClr val="accent5">
              <a:lumMod val="5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dirty="0">
                <a:solidFill>
                  <a:schemeClr val="bg1"/>
                </a:solidFill>
                <a:latin typeface="Arial" panose="020B0604020202020204" pitchFamily="34" charset="0"/>
                <a:cs typeface="Arial" panose="020B0604020202020204" pitchFamily="34" charset="0"/>
              </a:rPr>
              <a:t>Feature Extraction</a:t>
            </a:r>
            <a:endParaRPr sz="1600" dirty="0">
              <a:solidFill>
                <a:schemeClr val="bg1"/>
              </a:solidFill>
              <a:latin typeface="Arial" panose="020B0604020202020204" pitchFamily="34" charset="0"/>
              <a:cs typeface="Arial" panose="020B0604020202020204" pitchFamily="34" charset="0"/>
            </a:endParaRPr>
          </a:p>
        </p:txBody>
      </p:sp>
      <p:sp>
        <p:nvSpPr>
          <p:cNvPr id="22" name="Google Shape;80;p15">
            <a:extLst>
              <a:ext uri="{FF2B5EF4-FFF2-40B4-BE49-F238E27FC236}">
                <a16:creationId xmlns:a16="http://schemas.microsoft.com/office/drawing/2014/main" id="{74A466E2-6609-4D8C-B2EA-29BA9C9C70CD}"/>
              </a:ext>
            </a:extLst>
          </p:cNvPr>
          <p:cNvSpPr/>
          <p:nvPr/>
        </p:nvSpPr>
        <p:spPr>
          <a:xfrm>
            <a:off x="9424177" y="6244008"/>
            <a:ext cx="1737360" cy="457200"/>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dirty="0">
                <a:latin typeface="Arial" panose="020B0604020202020204" pitchFamily="34" charset="0"/>
                <a:cs typeface="Arial" panose="020B0604020202020204" pitchFamily="34" charset="0"/>
              </a:rPr>
              <a:t>Demo</a:t>
            </a:r>
            <a:endParaRPr sz="1600" dirty="0">
              <a:latin typeface="Arial" panose="020B0604020202020204" pitchFamily="34" charset="0"/>
              <a:cs typeface="Arial" panose="020B0604020202020204" pitchFamily="34" charset="0"/>
            </a:endParaRPr>
          </a:p>
        </p:txBody>
      </p:sp>
      <p:sp>
        <p:nvSpPr>
          <p:cNvPr id="23" name="Google Shape;80;p15">
            <a:extLst>
              <a:ext uri="{FF2B5EF4-FFF2-40B4-BE49-F238E27FC236}">
                <a16:creationId xmlns:a16="http://schemas.microsoft.com/office/drawing/2014/main" id="{B8D1D5BB-DB77-465F-B67D-2364B41DFAFC}"/>
              </a:ext>
            </a:extLst>
          </p:cNvPr>
          <p:cNvSpPr/>
          <p:nvPr/>
        </p:nvSpPr>
        <p:spPr>
          <a:xfrm>
            <a:off x="7918370" y="6243878"/>
            <a:ext cx="1737360" cy="457200"/>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dirty="0">
                <a:latin typeface="Arial" panose="020B0604020202020204" pitchFamily="34" charset="0"/>
                <a:cs typeface="Arial" panose="020B0604020202020204" pitchFamily="34" charset="0"/>
              </a:rPr>
              <a:t>Conclusion</a:t>
            </a:r>
            <a:endParaRPr sz="1600" dirty="0">
              <a:latin typeface="Arial" panose="020B0604020202020204" pitchFamily="34" charset="0"/>
              <a:cs typeface="Arial" panose="020B0604020202020204" pitchFamily="34" charset="0"/>
            </a:endParaRPr>
          </a:p>
        </p:txBody>
      </p:sp>
      <p:sp>
        <p:nvSpPr>
          <p:cNvPr id="24" name="Google Shape;80;p15">
            <a:extLst>
              <a:ext uri="{FF2B5EF4-FFF2-40B4-BE49-F238E27FC236}">
                <a16:creationId xmlns:a16="http://schemas.microsoft.com/office/drawing/2014/main" id="{BADE9FED-3D47-4558-88DE-78AFB75F04F0}"/>
              </a:ext>
            </a:extLst>
          </p:cNvPr>
          <p:cNvSpPr/>
          <p:nvPr/>
        </p:nvSpPr>
        <p:spPr>
          <a:xfrm>
            <a:off x="6404689" y="6239940"/>
            <a:ext cx="1737360" cy="457200"/>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dirty="0">
                <a:latin typeface="Arial" panose="020B0604020202020204" pitchFamily="34" charset="0"/>
                <a:cs typeface="Arial" panose="020B0604020202020204" pitchFamily="34" charset="0"/>
              </a:rPr>
              <a:t>Model Summary</a:t>
            </a:r>
            <a:endParaRPr sz="1600" dirty="0">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7587BB6A-B302-458E-B926-F7E849CD56D0}"/>
              </a:ext>
            </a:extLst>
          </p:cNvPr>
          <p:cNvSpPr/>
          <p:nvPr/>
        </p:nvSpPr>
        <p:spPr>
          <a:xfrm>
            <a:off x="3385416" y="811376"/>
            <a:ext cx="5266185" cy="461665"/>
          </a:xfrm>
          <a:prstGeom prst="rect">
            <a:avLst/>
          </a:prstGeom>
          <a:solidFill>
            <a:srgbClr val="FF0066"/>
          </a:solidFill>
        </p:spPr>
        <p:txBody>
          <a:bodyPr wrap="none">
            <a:spAutoFit/>
          </a:bodyPr>
          <a:lstStyle/>
          <a:p>
            <a:r>
              <a:rPr lang="en-US" sz="2400" dirty="0">
                <a:solidFill>
                  <a:schemeClr val="bg1">
                    <a:lumMod val="85000"/>
                  </a:schemeClr>
                </a:solidFill>
                <a:latin typeface="Arial" panose="020B0604020202020204" pitchFamily="34" charset="0"/>
                <a:cs typeface="Arial" panose="020B0604020202020204" pitchFamily="34" charset="0"/>
              </a:rPr>
              <a:t>it had a diameter of about thirty yards</a:t>
            </a:r>
          </a:p>
        </p:txBody>
      </p:sp>
      <p:cxnSp>
        <p:nvCxnSpPr>
          <p:cNvPr id="8" name="Straight Connector 7">
            <a:extLst>
              <a:ext uri="{FF2B5EF4-FFF2-40B4-BE49-F238E27FC236}">
                <a16:creationId xmlns:a16="http://schemas.microsoft.com/office/drawing/2014/main" id="{8A15F575-00EA-4300-9B9F-3AF619F5115C}"/>
              </a:ext>
            </a:extLst>
          </p:cNvPr>
          <p:cNvCxnSpPr>
            <a:cxnSpLocks/>
          </p:cNvCxnSpPr>
          <p:nvPr/>
        </p:nvCxnSpPr>
        <p:spPr>
          <a:xfrm>
            <a:off x="6018509" y="1195152"/>
            <a:ext cx="0" cy="475488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3D2284A3-1E3D-4689-B2A8-43EBCA32F434}"/>
              </a:ext>
            </a:extLst>
          </p:cNvPr>
          <p:cNvCxnSpPr>
            <a:cxnSpLocks/>
          </p:cNvCxnSpPr>
          <p:nvPr/>
        </p:nvCxnSpPr>
        <p:spPr>
          <a:xfrm>
            <a:off x="532103" y="3641300"/>
            <a:ext cx="11155680" cy="0"/>
          </a:xfrm>
          <a:prstGeom prst="line">
            <a:avLst/>
          </a:prstGeom>
        </p:spPr>
        <p:style>
          <a:lnRef idx="1">
            <a:schemeClr val="accent2"/>
          </a:lnRef>
          <a:fillRef idx="0">
            <a:schemeClr val="accent2"/>
          </a:fillRef>
          <a:effectRef idx="0">
            <a:schemeClr val="accent2"/>
          </a:effectRef>
          <a:fontRef idx="minor">
            <a:schemeClr val="tx1"/>
          </a:fontRef>
        </p:style>
      </p:cxnSp>
      <p:pic>
        <p:nvPicPr>
          <p:cNvPr id="19" name="Picture 18" descr="A picture containing red&#10;&#10;Description automatically generated">
            <a:extLst>
              <a:ext uri="{FF2B5EF4-FFF2-40B4-BE49-F238E27FC236}">
                <a16:creationId xmlns:a16="http://schemas.microsoft.com/office/drawing/2014/main" id="{7E4EAAEE-B923-47E8-840C-1A7288016BCC}"/>
              </a:ext>
            </a:extLst>
          </p:cNvPr>
          <p:cNvPicPr>
            <a:picLocks noChangeAspect="1"/>
          </p:cNvPicPr>
          <p:nvPr/>
        </p:nvPicPr>
        <p:blipFill rotWithShape="1">
          <a:blip r:embed="rId3">
            <a:extLst>
              <a:ext uri="{28A0092B-C50C-407E-A947-70E740481C1C}">
                <a14:useLocalDpi xmlns:a14="http://schemas.microsoft.com/office/drawing/2010/main" val="0"/>
              </a:ext>
            </a:extLst>
          </a:blip>
          <a:srcRect l="16155" t="2796" r="16696" b="8319"/>
          <a:stretch/>
        </p:blipFill>
        <p:spPr>
          <a:xfrm>
            <a:off x="148551" y="1158069"/>
            <a:ext cx="644742" cy="640080"/>
          </a:xfrm>
          <a:prstGeom prst="rect">
            <a:avLst/>
          </a:prstGeom>
        </p:spPr>
      </p:pic>
      <p:pic>
        <p:nvPicPr>
          <p:cNvPr id="28" name="Picture 27" descr="A picture containing helmet&#10;&#10;Description automatically generated">
            <a:extLst>
              <a:ext uri="{FF2B5EF4-FFF2-40B4-BE49-F238E27FC236}">
                <a16:creationId xmlns:a16="http://schemas.microsoft.com/office/drawing/2014/main" id="{01B4187A-4E0F-4FF7-B881-BCB587D03E22}"/>
              </a:ext>
            </a:extLst>
          </p:cNvPr>
          <p:cNvPicPr>
            <a:picLocks noChangeAspect="1"/>
          </p:cNvPicPr>
          <p:nvPr/>
        </p:nvPicPr>
        <p:blipFill rotWithShape="1">
          <a:blip r:embed="rId4">
            <a:extLst>
              <a:ext uri="{28A0092B-C50C-407E-A947-70E740481C1C}">
                <a14:useLocalDpi xmlns:a14="http://schemas.microsoft.com/office/drawing/2010/main" val="0"/>
              </a:ext>
            </a:extLst>
          </a:blip>
          <a:srcRect l="6568" t="5986" r="6355" b="6743"/>
          <a:stretch/>
        </p:blipFill>
        <p:spPr>
          <a:xfrm>
            <a:off x="11359651" y="1200922"/>
            <a:ext cx="640080" cy="641505"/>
          </a:xfrm>
          <a:prstGeom prst="rect">
            <a:avLst/>
          </a:prstGeom>
        </p:spPr>
      </p:pic>
      <p:pic>
        <p:nvPicPr>
          <p:cNvPr id="14" name="Picture 13" descr="A picture containing food&#10;&#10;Description automatically generated">
            <a:extLst>
              <a:ext uri="{FF2B5EF4-FFF2-40B4-BE49-F238E27FC236}">
                <a16:creationId xmlns:a16="http://schemas.microsoft.com/office/drawing/2014/main" id="{12165A56-4255-430F-97FD-7D488DB875B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3213" y="3824628"/>
            <a:ext cx="640080" cy="640080"/>
          </a:xfrm>
          <a:prstGeom prst="rect">
            <a:avLst/>
          </a:prstGeom>
        </p:spPr>
      </p:pic>
      <p:pic>
        <p:nvPicPr>
          <p:cNvPr id="30" name="Picture 29" descr="A picture containing drawing, device&#10;&#10;Description automatically generated">
            <a:extLst>
              <a:ext uri="{FF2B5EF4-FFF2-40B4-BE49-F238E27FC236}">
                <a16:creationId xmlns:a16="http://schemas.microsoft.com/office/drawing/2014/main" id="{A8FFEE86-37B4-4EB3-A986-22DD0F4281A1}"/>
              </a:ext>
            </a:extLst>
          </p:cNvPr>
          <p:cNvPicPr>
            <a:picLocks noChangeAspect="1"/>
          </p:cNvPicPr>
          <p:nvPr/>
        </p:nvPicPr>
        <p:blipFill rotWithShape="1">
          <a:blip r:embed="rId6">
            <a:extLst>
              <a:ext uri="{28A0092B-C50C-407E-A947-70E740481C1C}">
                <a14:useLocalDpi xmlns:a14="http://schemas.microsoft.com/office/drawing/2010/main" val="0"/>
              </a:ext>
            </a:extLst>
          </a:blip>
          <a:srcRect l="29294" t="13240" r="28706" b="13240"/>
          <a:stretch/>
        </p:blipFill>
        <p:spPr>
          <a:xfrm>
            <a:off x="11367831" y="3824628"/>
            <a:ext cx="639903" cy="640080"/>
          </a:xfrm>
          <a:prstGeom prst="rect">
            <a:avLst/>
          </a:prstGeom>
        </p:spPr>
      </p:pic>
      <p:pic>
        <p:nvPicPr>
          <p:cNvPr id="7171" name="Picture 3">
            <a:extLst>
              <a:ext uri="{FF2B5EF4-FFF2-40B4-BE49-F238E27FC236}">
                <a16:creationId xmlns:a16="http://schemas.microsoft.com/office/drawing/2014/main" id="{9E0F6DF9-14D0-48A4-BF58-AB5850778825}"/>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b="8386"/>
          <a:stretch/>
        </p:blipFill>
        <p:spPr bwMode="auto">
          <a:xfrm>
            <a:off x="999086" y="1277893"/>
            <a:ext cx="4961646" cy="2262140"/>
          </a:xfrm>
          <a:prstGeom prst="rect">
            <a:avLst/>
          </a:prstGeom>
          <a:noFill/>
          <a:extLst>
            <a:ext uri="{909E8E84-426E-40DD-AFC4-6F175D3DCCD1}">
              <a14:hiddenFill xmlns:a14="http://schemas.microsoft.com/office/drawing/2010/main">
                <a:solidFill>
                  <a:srgbClr val="FFFFFF"/>
                </a:solidFill>
              </a14:hiddenFill>
            </a:ext>
          </a:extLst>
        </p:spPr>
      </p:pic>
      <p:pic>
        <p:nvPicPr>
          <p:cNvPr id="7173" name="Picture 5">
            <a:extLst>
              <a:ext uri="{FF2B5EF4-FFF2-40B4-BE49-F238E27FC236}">
                <a16:creationId xmlns:a16="http://schemas.microsoft.com/office/drawing/2014/main" id="{1D77AE48-3EBF-4120-9CA4-F20EEB5B7E61}"/>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b="8801"/>
          <a:stretch/>
        </p:blipFill>
        <p:spPr bwMode="auto">
          <a:xfrm>
            <a:off x="6059959" y="1271397"/>
            <a:ext cx="5101578" cy="2315376"/>
          </a:xfrm>
          <a:prstGeom prst="rect">
            <a:avLst/>
          </a:prstGeom>
          <a:noFill/>
          <a:extLst>
            <a:ext uri="{909E8E84-426E-40DD-AFC4-6F175D3DCCD1}">
              <a14:hiddenFill xmlns:a14="http://schemas.microsoft.com/office/drawing/2010/main">
                <a:solidFill>
                  <a:srgbClr val="FFFFFF"/>
                </a:solidFill>
              </a14:hiddenFill>
            </a:ext>
          </a:extLst>
        </p:spPr>
      </p:pic>
      <p:pic>
        <p:nvPicPr>
          <p:cNvPr id="7175" name="Picture 7">
            <a:extLst>
              <a:ext uri="{FF2B5EF4-FFF2-40B4-BE49-F238E27FC236}">
                <a16:creationId xmlns:a16="http://schemas.microsoft.com/office/drawing/2014/main" id="{B84CFE30-F345-43CE-89E1-AB0D9A929D95}"/>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371" t="-1" b="9351"/>
          <a:stretch/>
        </p:blipFill>
        <p:spPr bwMode="auto">
          <a:xfrm>
            <a:off x="1077524" y="3669367"/>
            <a:ext cx="4845376" cy="2360842"/>
          </a:xfrm>
          <a:prstGeom prst="rect">
            <a:avLst/>
          </a:prstGeom>
          <a:noFill/>
          <a:extLst>
            <a:ext uri="{909E8E84-426E-40DD-AFC4-6F175D3DCCD1}">
              <a14:hiddenFill xmlns:a14="http://schemas.microsoft.com/office/drawing/2010/main">
                <a:solidFill>
                  <a:srgbClr val="FFFFFF"/>
                </a:solidFill>
              </a14:hiddenFill>
            </a:ext>
          </a:extLst>
        </p:spPr>
      </p:pic>
      <p:pic>
        <p:nvPicPr>
          <p:cNvPr id="7177" name="Picture 9">
            <a:extLst>
              <a:ext uri="{FF2B5EF4-FFF2-40B4-BE49-F238E27FC236}">
                <a16:creationId xmlns:a16="http://schemas.microsoft.com/office/drawing/2014/main" id="{528CE73A-7067-4C2B-84F3-FD47A5265ACE}"/>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780" b="8747"/>
          <a:stretch/>
        </p:blipFill>
        <p:spPr bwMode="auto">
          <a:xfrm>
            <a:off x="6092705" y="3679926"/>
            <a:ext cx="5055460" cy="2329634"/>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
            <a:extLst>
              <a:ext uri="{FF2B5EF4-FFF2-40B4-BE49-F238E27FC236}">
                <a16:creationId xmlns:a16="http://schemas.microsoft.com/office/drawing/2014/main" id="{E453F99F-E02A-4A5F-B503-B8563C2CCA9F}"/>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16428" t="12780" r="18352" b="8977"/>
          <a:stretch/>
        </p:blipFill>
        <p:spPr bwMode="auto">
          <a:xfrm>
            <a:off x="2935174" y="830617"/>
            <a:ext cx="379073" cy="363817"/>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AC2F6118-056B-45F0-BE54-D2E4F75D760A}"/>
              </a:ext>
            </a:extLst>
          </p:cNvPr>
          <p:cNvSpPr txBox="1"/>
          <p:nvPr/>
        </p:nvSpPr>
        <p:spPr>
          <a:xfrm>
            <a:off x="53171" y="1714494"/>
            <a:ext cx="963725" cy="523220"/>
          </a:xfrm>
          <a:prstGeom prst="rect">
            <a:avLst/>
          </a:prstGeom>
          <a:noFill/>
          <a:ln>
            <a:noFill/>
          </a:ln>
        </p:spPr>
        <p:txBody>
          <a:bodyPr wrap="none" rtlCol="0">
            <a:spAutoFit/>
          </a:bodyPr>
          <a:lstStyle/>
          <a:p>
            <a:r>
              <a:rPr lang="en-US" sz="2800" b="1" dirty="0">
                <a:ln w="0"/>
                <a:solidFill>
                  <a:schemeClr val="accent1"/>
                </a:solidFill>
                <a:effectLst>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20Yr</a:t>
            </a:r>
          </a:p>
        </p:txBody>
      </p:sp>
      <p:sp>
        <p:nvSpPr>
          <p:cNvPr id="29" name="TextBox 28">
            <a:extLst>
              <a:ext uri="{FF2B5EF4-FFF2-40B4-BE49-F238E27FC236}">
                <a16:creationId xmlns:a16="http://schemas.microsoft.com/office/drawing/2014/main" id="{3AD1E2A2-3F59-4AD6-90FC-B1CC2A9607C2}"/>
              </a:ext>
            </a:extLst>
          </p:cNvPr>
          <p:cNvSpPr txBox="1"/>
          <p:nvPr/>
        </p:nvSpPr>
        <p:spPr>
          <a:xfrm>
            <a:off x="39604" y="4425614"/>
            <a:ext cx="963725" cy="523220"/>
          </a:xfrm>
          <a:prstGeom prst="rect">
            <a:avLst/>
          </a:prstGeom>
          <a:noFill/>
          <a:ln>
            <a:noFill/>
          </a:ln>
        </p:spPr>
        <p:txBody>
          <a:bodyPr wrap="none" rtlCol="0">
            <a:spAutoFit/>
          </a:bodyPr>
          <a:lstStyle/>
          <a:p>
            <a:r>
              <a:rPr lang="en-US" sz="2800" b="1" dirty="0">
                <a:ln w="0"/>
                <a:solidFill>
                  <a:schemeClr val="accent1"/>
                </a:solidFill>
                <a:effectLst>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60Yr</a:t>
            </a:r>
          </a:p>
        </p:txBody>
      </p:sp>
      <p:sp>
        <p:nvSpPr>
          <p:cNvPr id="31" name="TextBox 30">
            <a:extLst>
              <a:ext uri="{FF2B5EF4-FFF2-40B4-BE49-F238E27FC236}">
                <a16:creationId xmlns:a16="http://schemas.microsoft.com/office/drawing/2014/main" id="{CB2C16B0-8DEB-4E05-901B-ECE52732FE1E}"/>
              </a:ext>
            </a:extLst>
          </p:cNvPr>
          <p:cNvSpPr txBox="1"/>
          <p:nvPr/>
        </p:nvSpPr>
        <p:spPr>
          <a:xfrm>
            <a:off x="11197828" y="1811776"/>
            <a:ext cx="963725" cy="523220"/>
          </a:xfrm>
          <a:prstGeom prst="rect">
            <a:avLst/>
          </a:prstGeom>
          <a:noFill/>
          <a:ln>
            <a:noFill/>
          </a:ln>
        </p:spPr>
        <p:txBody>
          <a:bodyPr wrap="none" rtlCol="0">
            <a:spAutoFit/>
          </a:bodyPr>
          <a:lstStyle/>
          <a:p>
            <a:r>
              <a:rPr lang="en-US" sz="2800" b="1" dirty="0">
                <a:ln w="0"/>
                <a:solidFill>
                  <a:schemeClr val="accent1"/>
                </a:solidFill>
                <a:effectLst>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20Yr</a:t>
            </a:r>
          </a:p>
        </p:txBody>
      </p:sp>
      <p:sp>
        <p:nvSpPr>
          <p:cNvPr id="32" name="TextBox 31">
            <a:extLst>
              <a:ext uri="{FF2B5EF4-FFF2-40B4-BE49-F238E27FC236}">
                <a16:creationId xmlns:a16="http://schemas.microsoft.com/office/drawing/2014/main" id="{FE437E6C-C16F-4050-863F-8E516AB0A2A1}"/>
              </a:ext>
            </a:extLst>
          </p:cNvPr>
          <p:cNvSpPr txBox="1"/>
          <p:nvPr/>
        </p:nvSpPr>
        <p:spPr>
          <a:xfrm>
            <a:off x="11205919" y="4425614"/>
            <a:ext cx="963725" cy="523220"/>
          </a:xfrm>
          <a:prstGeom prst="rect">
            <a:avLst/>
          </a:prstGeom>
          <a:noFill/>
          <a:ln>
            <a:noFill/>
          </a:ln>
        </p:spPr>
        <p:txBody>
          <a:bodyPr wrap="none" rtlCol="0">
            <a:spAutoFit/>
          </a:bodyPr>
          <a:lstStyle/>
          <a:p>
            <a:r>
              <a:rPr lang="en-US" sz="2800" b="1" dirty="0">
                <a:ln w="0"/>
                <a:solidFill>
                  <a:schemeClr val="accent1"/>
                </a:solidFill>
                <a:effectLst>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40Yr</a:t>
            </a:r>
          </a:p>
        </p:txBody>
      </p:sp>
    </p:spTree>
    <p:extLst>
      <p:ext uri="{BB962C8B-B14F-4D97-AF65-F5344CB8AC3E}">
        <p14:creationId xmlns:p14="http://schemas.microsoft.com/office/powerpoint/2010/main" val="24693580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BC75F7F4-3924-4D0C-84E5-4E5535E2FCFF}"/>
              </a:ext>
            </a:extLst>
          </p:cNvPr>
          <p:cNvSpPr txBox="1"/>
          <p:nvPr/>
        </p:nvSpPr>
        <p:spPr>
          <a:xfrm>
            <a:off x="363379" y="105239"/>
            <a:ext cx="11537889" cy="646986"/>
          </a:xfrm>
          <a:prstGeom prst="roundRect">
            <a:avLst/>
          </a:prstGeom>
          <a:solidFill>
            <a:schemeClr val="accent5">
              <a:lumMod val="50000"/>
            </a:schemeClr>
          </a:solidFill>
        </p:spPr>
        <p:txBody>
          <a:bodyPr wrap="square" rtlCol="0">
            <a:spAutoFit/>
          </a:bodyPr>
          <a:lstStyle/>
          <a:p>
            <a:r>
              <a:rPr lang="en-US" sz="3200" dirty="0">
                <a:solidFill>
                  <a:schemeClr val="bg1">
                    <a:lumMod val="85000"/>
                  </a:schemeClr>
                </a:solidFill>
                <a:latin typeface="Arial Rounded MT Bold" panose="020F0704030504030204" pitchFamily="34" charset="0"/>
              </a:rPr>
              <a:t>Project Workflow</a:t>
            </a:r>
          </a:p>
        </p:txBody>
      </p:sp>
      <p:sp>
        <p:nvSpPr>
          <p:cNvPr id="15" name="Google Shape;79;p15">
            <a:extLst>
              <a:ext uri="{FF2B5EF4-FFF2-40B4-BE49-F238E27FC236}">
                <a16:creationId xmlns:a16="http://schemas.microsoft.com/office/drawing/2014/main" id="{C0E6EFF0-48B4-4AEA-936B-33B4E1A465ED}"/>
              </a:ext>
            </a:extLst>
          </p:cNvPr>
          <p:cNvSpPr/>
          <p:nvPr/>
        </p:nvSpPr>
        <p:spPr>
          <a:xfrm>
            <a:off x="363379" y="6244008"/>
            <a:ext cx="1737360" cy="457200"/>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dirty="0">
                <a:latin typeface="Arial" panose="020B0604020202020204" pitchFamily="34" charset="0"/>
                <a:cs typeface="Arial" panose="020B0604020202020204" pitchFamily="34" charset="0"/>
              </a:rPr>
              <a:t>Overview</a:t>
            </a:r>
            <a:endParaRPr sz="1600" dirty="0">
              <a:latin typeface="Arial" panose="020B0604020202020204" pitchFamily="34" charset="0"/>
              <a:cs typeface="Arial" panose="020B0604020202020204" pitchFamily="34" charset="0"/>
            </a:endParaRPr>
          </a:p>
        </p:txBody>
      </p:sp>
      <p:sp>
        <p:nvSpPr>
          <p:cNvPr id="18" name="Google Shape;81;p15">
            <a:extLst>
              <a:ext uri="{FF2B5EF4-FFF2-40B4-BE49-F238E27FC236}">
                <a16:creationId xmlns:a16="http://schemas.microsoft.com/office/drawing/2014/main" id="{4A8A72D2-1A43-4A5C-B2E4-F05D6D3B5A35}"/>
              </a:ext>
            </a:extLst>
          </p:cNvPr>
          <p:cNvSpPr/>
          <p:nvPr/>
        </p:nvSpPr>
        <p:spPr>
          <a:xfrm>
            <a:off x="1873579" y="6244008"/>
            <a:ext cx="1737360" cy="457200"/>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dirty="0">
                <a:solidFill>
                  <a:schemeClr val="tx1"/>
                </a:solidFill>
                <a:latin typeface="Arial" panose="020B0604020202020204" pitchFamily="34" charset="0"/>
                <a:cs typeface="Arial" panose="020B0604020202020204" pitchFamily="34" charset="0"/>
              </a:rPr>
              <a:t>Business use case</a:t>
            </a:r>
            <a:endParaRPr sz="1600" dirty="0">
              <a:solidFill>
                <a:schemeClr val="tx1"/>
              </a:solidFill>
              <a:latin typeface="Arial" panose="020B0604020202020204" pitchFamily="34" charset="0"/>
              <a:cs typeface="Arial" panose="020B0604020202020204" pitchFamily="34" charset="0"/>
            </a:endParaRPr>
          </a:p>
        </p:txBody>
      </p:sp>
      <p:sp>
        <p:nvSpPr>
          <p:cNvPr id="20" name="Google Shape;82;p15">
            <a:extLst>
              <a:ext uri="{FF2B5EF4-FFF2-40B4-BE49-F238E27FC236}">
                <a16:creationId xmlns:a16="http://schemas.microsoft.com/office/drawing/2014/main" id="{A8DA9DF5-9CBF-4C93-A34F-BC3A13BA0BE8}"/>
              </a:ext>
            </a:extLst>
          </p:cNvPr>
          <p:cNvSpPr/>
          <p:nvPr/>
        </p:nvSpPr>
        <p:spPr>
          <a:xfrm>
            <a:off x="3384744" y="6244008"/>
            <a:ext cx="1737360" cy="457200"/>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dirty="0">
                <a:latin typeface="Arial" panose="020B0604020202020204" pitchFamily="34" charset="0"/>
                <a:cs typeface="Arial" panose="020B0604020202020204" pitchFamily="34" charset="0"/>
              </a:rPr>
              <a:t>Data Description</a:t>
            </a:r>
            <a:endParaRPr sz="1600" dirty="0">
              <a:latin typeface="Arial" panose="020B0604020202020204" pitchFamily="34" charset="0"/>
              <a:cs typeface="Arial" panose="020B0604020202020204" pitchFamily="34" charset="0"/>
            </a:endParaRPr>
          </a:p>
        </p:txBody>
      </p:sp>
      <p:sp>
        <p:nvSpPr>
          <p:cNvPr id="21" name="Google Shape;83;p15">
            <a:extLst>
              <a:ext uri="{FF2B5EF4-FFF2-40B4-BE49-F238E27FC236}">
                <a16:creationId xmlns:a16="http://schemas.microsoft.com/office/drawing/2014/main" id="{AEB08AA8-8372-4FE7-AD3C-08654F4777E8}"/>
              </a:ext>
            </a:extLst>
          </p:cNvPr>
          <p:cNvSpPr/>
          <p:nvPr/>
        </p:nvSpPr>
        <p:spPr>
          <a:xfrm>
            <a:off x="4896234" y="6241418"/>
            <a:ext cx="1737360" cy="457200"/>
          </a:xfrm>
          <a:prstGeom prst="chevron">
            <a:avLst>
              <a:gd name="adj" fmla="val 50000"/>
            </a:avLst>
          </a:prstGeom>
          <a:solidFill>
            <a:schemeClr val="accent5">
              <a:lumMod val="5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dirty="0">
                <a:solidFill>
                  <a:schemeClr val="bg1"/>
                </a:solidFill>
                <a:latin typeface="Arial" panose="020B0604020202020204" pitchFamily="34" charset="0"/>
                <a:cs typeface="Arial" panose="020B0604020202020204" pitchFamily="34" charset="0"/>
              </a:rPr>
              <a:t>Feature Extraction</a:t>
            </a:r>
            <a:endParaRPr sz="1600" dirty="0">
              <a:solidFill>
                <a:schemeClr val="bg1"/>
              </a:solidFill>
              <a:latin typeface="Arial" panose="020B0604020202020204" pitchFamily="34" charset="0"/>
              <a:cs typeface="Arial" panose="020B0604020202020204" pitchFamily="34" charset="0"/>
            </a:endParaRPr>
          </a:p>
        </p:txBody>
      </p:sp>
      <p:sp>
        <p:nvSpPr>
          <p:cNvPr id="22" name="Google Shape;80;p15">
            <a:extLst>
              <a:ext uri="{FF2B5EF4-FFF2-40B4-BE49-F238E27FC236}">
                <a16:creationId xmlns:a16="http://schemas.microsoft.com/office/drawing/2014/main" id="{74A466E2-6609-4D8C-B2EA-29BA9C9C70CD}"/>
              </a:ext>
            </a:extLst>
          </p:cNvPr>
          <p:cNvSpPr/>
          <p:nvPr/>
        </p:nvSpPr>
        <p:spPr>
          <a:xfrm>
            <a:off x="9424177" y="6244008"/>
            <a:ext cx="1737360" cy="457200"/>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dirty="0">
                <a:latin typeface="Arial" panose="020B0604020202020204" pitchFamily="34" charset="0"/>
                <a:cs typeface="Arial" panose="020B0604020202020204" pitchFamily="34" charset="0"/>
              </a:rPr>
              <a:t>Demo</a:t>
            </a:r>
            <a:endParaRPr sz="1600" dirty="0">
              <a:latin typeface="Arial" panose="020B0604020202020204" pitchFamily="34" charset="0"/>
              <a:cs typeface="Arial" panose="020B0604020202020204" pitchFamily="34" charset="0"/>
            </a:endParaRPr>
          </a:p>
        </p:txBody>
      </p:sp>
      <p:sp>
        <p:nvSpPr>
          <p:cNvPr id="23" name="Google Shape;80;p15">
            <a:extLst>
              <a:ext uri="{FF2B5EF4-FFF2-40B4-BE49-F238E27FC236}">
                <a16:creationId xmlns:a16="http://schemas.microsoft.com/office/drawing/2014/main" id="{B8D1D5BB-DB77-465F-B67D-2364B41DFAFC}"/>
              </a:ext>
            </a:extLst>
          </p:cNvPr>
          <p:cNvSpPr/>
          <p:nvPr/>
        </p:nvSpPr>
        <p:spPr>
          <a:xfrm>
            <a:off x="7918370" y="6243878"/>
            <a:ext cx="1737360" cy="457200"/>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dirty="0">
                <a:latin typeface="Arial" panose="020B0604020202020204" pitchFamily="34" charset="0"/>
                <a:cs typeface="Arial" panose="020B0604020202020204" pitchFamily="34" charset="0"/>
              </a:rPr>
              <a:t>Conclusion</a:t>
            </a:r>
            <a:endParaRPr sz="1600" dirty="0">
              <a:latin typeface="Arial" panose="020B0604020202020204" pitchFamily="34" charset="0"/>
              <a:cs typeface="Arial" panose="020B0604020202020204" pitchFamily="34" charset="0"/>
            </a:endParaRPr>
          </a:p>
        </p:txBody>
      </p:sp>
      <p:sp>
        <p:nvSpPr>
          <p:cNvPr id="24" name="Google Shape;80;p15">
            <a:extLst>
              <a:ext uri="{FF2B5EF4-FFF2-40B4-BE49-F238E27FC236}">
                <a16:creationId xmlns:a16="http://schemas.microsoft.com/office/drawing/2014/main" id="{BADE9FED-3D47-4558-88DE-78AFB75F04F0}"/>
              </a:ext>
            </a:extLst>
          </p:cNvPr>
          <p:cNvSpPr/>
          <p:nvPr/>
        </p:nvSpPr>
        <p:spPr>
          <a:xfrm>
            <a:off x="6404689" y="6239940"/>
            <a:ext cx="1737360" cy="457200"/>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dirty="0">
                <a:latin typeface="Arial" panose="020B0604020202020204" pitchFamily="34" charset="0"/>
                <a:cs typeface="Arial" panose="020B0604020202020204" pitchFamily="34" charset="0"/>
              </a:rPr>
              <a:t>Model Summary</a:t>
            </a:r>
            <a:endParaRPr sz="1600" dirty="0">
              <a:latin typeface="Arial" panose="020B0604020202020204" pitchFamily="34" charset="0"/>
              <a:cs typeface="Arial" panose="020B0604020202020204" pitchFamily="34" charset="0"/>
            </a:endParaRPr>
          </a:p>
        </p:txBody>
      </p:sp>
      <p:graphicFrame>
        <p:nvGraphicFramePr>
          <p:cNvPr id="3" name="Diagram 2">
            <a:extLst>
              <a:ext uri="{FF2B5EF4-FFF2-40B4-BE49-F238E27FC236}">
                <a16:creationId xmlns:a16="http://schemas.microsoft.com/office/drawing/2014/main" id="{A6A9B23E-44F0-49F3-BA83-F7A170D082EC}"/>
              </a:ext>
            </a:extLst>
          </p:cNvPr>
          <p:cNvGraphicFramePr/>
          <p:nvPr>
            <p:extLst>
              <p:ext uri="{D42A27DB-BD31-4B8C-83A1-F6EECF244321}">
                <p14:modId xmlns:p14="http://schemas.microsoft.com/office/powerpoint/2010/main" val="4123013104"/>
              </p:ext>
            </p:extLst>
          </p:nvPr>
        </p:nvGraphicFramePr>
        <p:xfrm>
          <a:off x="798301" y="1069160"/>
          <a:ext cx="8625876"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026" name="Picture 2" descr="Kaldi ASR">
            <a:extLst>
              <a:ext uri="{FF2B5EF4-FFF2-40B4-BE49-F238E27FC236}">
                <a16:creationId xmlns:a16="http://schemas.microsoft.com/office/drawing/2014/main" id="{272B892C-0260-45BB-8C6B-9BEACE7E91E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364998" y="1073098"/>
            <a:ext cx="2536270" cy="79807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E15F3833-8F83-432E-9E7D-B88DDA9CC7C8}"/>
              </a:ext>
            </a:extLst>
          </p:cNvPr>
          <p:cNvPicPr>
            <a:picLocks noChangeAspect="1"/>
          </p:cNvPicPr>
          <p:nvPr/>
        </p:nvPicPr>
        <p:blipFill>
          <a:blip r:embed="rId9"/>
          <a:stretch>
            <a:fillRect/>
          </a:stretch>
        </p:blipFill>
        <p:spPr>
          <a:xfrm>
            <a:off x="10130526" y="2342939"/>
            <a:ext cx="1117187" cy="1016815"/>
          </a:xfrm>
          <a:prstGeom prst="rect">
            <a:avLst/>
          </a:prstGeom>
        </p:spPr>
      </p:pic>
      <p:pic>
        <p:nvPicPr>
          <p:cNvPr id="6" name="Picture 5">
            <a:extLst>
              <a:ext uri="{FF2B5EF4-FFF2-40B4-BE49-F238E27FC236}">
                <a16:creationId xmlns:a16="http://schemas.microsoft.com/office/drawing/2014/main" id="{0D22B2CC-7884-46EC-9B90-E9C1D562F004}"/>
              </a:ext>
            </a:extLst>
          </p:cNvPr>
          <p:cNvPicPr>
            <a:picLocks noChangeAspect="1"/>
          </p:cNvPicPr>
          <p:nvPr/>
        </p:nvPicPr>
        <p:blipFill>
          <a:blip r:embed="rId10"/>
          <a:stretch>
            <a:fillRect/>
          </a:stretch>
        </p:blipFill>
        <p:spPr>
          <a:xfrm>
            <a:off x="10100348" y="3880584"/>
            <a:ext cx="1441848" cy="1334416"/>
          </a:xfrm>
          <a:prstGeom prst="rect">
            <a:avLst/>
          </a:prstGeom>
        </p:spPr>
      </p:pic>
      <p:sp>
        <p:nvSpPr>
          <p:cNvPr id="2" name="TextBox 1">
            <a:extLst>
              <a:ext uri="{FF2B5EF4-FFF2-40B4-BE49-F238E27FC236}">
                <a16:creationId xmlns:a16="http://schemas.microsoft.com/office/drawing/2014/main" id="{149F6E31-3DBC-4AC0-BAF0-EBFF59169AA2}"/>
              </a:ext>
            </a:extLst>
          </p:cNvPr>
          <p:cNvSpPr txBox="1"/>
          <p:nvPr/>
        </p:nvSpPr>
        <p:spPr>
          <a:xfrm>
            <a:off x="2057120" y="1069160"/>
            <a:ext cx="6639950" cy="1273779"/>
          </a:xfrm>
          <a:prstGeom prst="rect">
            <a:avLst/>
          </a:prstGeom>
          <a:noFill/>
        </p:spPr>
        <p:txBody>
          <a:bodyPr wrap="square" rtlCol="0">
            <a:spAutoFit/>
          </a:bodyPr>
          <a:lstStyle/>
          <a:p>
            <a:endParaRPr lang="en-US" dirty="0"/>
          </a:p>
        </p:txBody>
      </p:sp>
    </p:spTree>
    <p:extLst>
      <p:ext uri="{BB962C8B-B14F-4D97-AF65-F5344CB8AC3E}">
        <p14:creationId xmlns:p14="http://schemas.microsoft.com/office/powerpoint/2010/main" val="3578068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BC75F7F4-3924-4D0C-84E5-4E5535E2FCFF}"/>
              </a:ext>
            </a:extLst>
          </p:cNvPr>
          <p:cNvSpPr txBox="1"/>
          <p:nvPr/>
        </p:nvSpPr>
        <p:spPr>
          <a:xfrm>
            <a:off x="363379" y="105239"/>
            <a:ext cx="11537889" cy="646986"/>
          </a:xfrm>
          <a:prstGeom prst="roundRect">
            <a:avLst/>
          </a:prstGeom>
          <a:solidFill>
            <a:schemeClr val="accent5">
              <a:lumMod val="50000"/>
            </a:schemeClr>
          </a:solidFill>
        </p:spPr>
        <p:txBody>
          <a:bodyPr wrap="square" rtlCol="0">
            <a:spAutoFit/>
          </a:bodyPr>
          <a:lstStyle/>
          <a:p>
            <a:r>
              <a:rPr lang="en-US" sz="3200" dirty="0">
                <a:solidFill>
                  <a:schemeClr val="bg1">
                    <a:lumMod val="85000"/>
                  </a:schemeClr>
                </a:solidFill>
                <a:latin typeface="Arial Rounded MT Bold" panose="020F0704030504030204" pitchFamily="34" charset="0"/>
              </a:rPr>
              <a:t>Model Network Structure</a:t>
            </a:r>
          </a:p>
        </p:txBody>
      </p:sp>
      <p:sp>
        <p:nvSpPr>
          <p:cNvPr id="15" name="Google Shape;79;p15">
            <a:extLst>
              <a:ext uri="{FF2B5EF4-FFF2-40B4-BE49-F238E27FC236}">
                <a16:creationId xmlns:a16="http://schemas.microsoft.com/office/drawing/2014/main" id="{C0E6EFF0-48B4-4AEA-936B-33B4E1A465ED}"/>
              </a:ext>
            </a:extLst>
          </p:cNvPr>
          <p:cNvSpPr/>
          <p:nvPr/>
        </p:nvSpPr>
        <p:spPr>
          <a:xfrm>
            <a:off x="363379" y="6244008"/>
            <a:ext cx="1737360" cy="457200"/>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dirty="0">
                <a:latin typeface="Arial" panose="020B0604020202020204" pitchFamily="34" charset="0"/>
                <a:cs typeface="Arial" panose="020B0604020202020204" pitchFamily="34" charset="0"/>
              </a:rPr>
              <a:t>Overview</a:t>
            </a:r>
            <a:endParaRPr sz="1600" dirty="0">
              <a:latin typeface="Arial" panose="020B0604020202020204" pitchFamily="34" charset="0"/>
              <a:cs typeface="Arial" panose="020B0604020202020204" pitchFamily="34" charset="0"/>
            </a:endParaRPr>
          </a:p>
        </p:txBody>
      </p:sp>
      <p:sp>
        <p:nvSpPr>
          <p:cNvPr id="18" name="Google Shape;81;p15">
            <a:extLst>
              <a:ext uri="{FF2B5EF4-FFF2-40B4-BE49-F238E27FC236}">
                <a16:creationId xmlns:a16="http://schemas.microsoft.com/office/drawing/2014/main" id="{4A8A72D2-1A43-4A5C-B2E4-F05D6D3B5A35}"/>
              </a:ext>
            </a:extLst>
          </p:cNvPr>
          <p:cNvSpPr/>
          <p:nvPr/>
        </p:nvSpPr>
        <p:spPr>
          <a:xfrm>
            <a:off x="1873579" y="6244008"/>
            <a:ext cx="1737360" cy="457200"/>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dirty="0">
                <a:solidFill>
                  <a:schemeClr val="tx1"/>
                </a:solidFill>
                <a:latin typeface="Arial" panose="020B0604020202020204" pitchFamily="34" charset="0"/>
                <a:cs typeface="Arial" panose="020B0604020202020204" pitchFamily="34" charset="0"/>
              </a:rPr>
              <a:t>Business use case</a:t>
            </a:r>
            <a:endParaRPr sz="1600" dirty="0">
              <a:solidFill>
                <a:schemeClr val="tx1"/>
              </a:solidFill>
              <a:latin typeface="Arial" panose="020B0604020202020204" pitchFamily="34" charset="0"/>
              <a:cs typeface="Arial" panose="020B0604020202020204" pitchFamily="34" charset="0"/>
            </a:endParaRPr>
          </a:p>
        </p:txBody>
      </p:sp>
      <p:sp>
        <p:nvSpPr>
          <p:cNvPr id="20" name="Google Shape;82;p15">
            <a:extLst>
              <a:ext uri="{FF2B5EF4-FFF2-40B4-BE49-F238E27FC236}">
                <a16:creationId xmlns:a16="http://schemas.microsoft.com/office/drawing/2014/main" id="{A8DA9DF5-9CBF-4C93-A34F-BC3A13BA0BE8}"/>
              </a:ext>
            </a:extLst>
          </p:cNvPr>
          <p:cNvSpPr/>
          <p:nvPr/>
        </p:nvSpPr>
        <p:spPr>
          <a:xfrm>
            <a:off x="3384744" y="6244008"/>
            <a:ext cx="1737360" cy="457200"/>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dirty="0">
                <a:latin typeface="Arial" panose="020B0604020202020204" pitchFamily="34" charset="0"/>
                <a:cs typeface="Arial" panose="020B0604020202020204" pitchFamily="34" charset="0"/>
              </a:rPr>
              <a:t>Data Description</a:t>
            </a:r>
            <a:endParaRPr sz="1600" dirty="0">
              <a:latin typeface="Arial" panose="020B0604020202020204" pitchFamily="34" charset="0"/>
              <a:cs typeface="Arial" panose="020B0604020202020204" pitchFamily="34" charset="0"/>
            </a:endParaRPr>
          </a:p>
        </p:txBody>
      </p:sp>
      <p:sp>
        <p:nvSpPr>
          <p:cNvPr id="21" name="Google Shape;83;p15">
            <a:extLst>
              <a:ext uri="{FF2B5EF4-FFF2-40B4-BE49-F238E27FC236}">
                <a16:creationId xmlns:a16="http://schemas.microsoft.com/office/drawing/2014/main" id="{AEB08AA8-8372-4FE7-AD3C-08654F4777E8}"/>
              </a:ext>
            </a:extLst>
          </p:cNvPr>
          <p:cNvSpPr/>
          <p:nvPr/>
        </p:nvSpPr>
        <p:spPr>
          <a:xfrm>
            <a:off x="4896234" y="6241418"/>
            <a:ext cx="1737360" cy="457200"/>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dirty="0">
                <a:latin typeface="Arial" panose="020B0604020202020204" pitchFamily="34" charset="0"/>
                <a:cs typeface="Arial" panose="020B0604020202020204" pitchFamily="34" charset="0"/>
              </a:rPr>
              <a:t>Feature Extraction</a:t>
            </a:r>
            <a:endParaRPr sz="1600" dirty="0">
              <a:latin typeface="Arial" panose="020B0604020202020204" pitchFamily="34" charset="0"/>
              <a:cs typeface="Arial" panose="020B0604020202020204" pitchFamily="34" charset="0"/>
            </a:endParaRPr>
          </a:p>
        </p:txBody>
      </p:sp>
      <p:sp>
        <p:nvSpPr>
          <p:cNvPr id="22" name="Google Shape;80;p15">
            <a:extLst>
              <a:ext uri="{FF2B5EF4-FFF2-40B4-BE49-F238E27FC236}">
                <a16:creationId xmlns:a16="http://schemas.microsoft.com/office/drawing/2014/main" id="{74A466E2-6609-4D8C-B2EA-29BA9C9C70CD}"/>
              </a:ext>
            </a:extLst>
          </p:cNvPr>
          <p:cNvSpPr/>
          <p:nvPr/>
        </p:nvSpPr>
        <p:spPr>
          <a:xfrm>
            <a:off x="9424177" y="6244008"/>
            <a:ext cx="1737360" cy="457200"/>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dirty="0">
                <a:latin typeface="Arial" panose="020B0604020202020204" pitchFamily="34" charset="0"/>
                <a:cs typeface="Arial" panose="020B0604020202020204" pitchFamily="34" charset="0"/>
              </a:rPr>
              <a:t>Demo</a:t>
            </a:r>
            <a:endParaRPr sz="1600" dirty="0">
              <a:latin typeface="Arial" panose="020B0604020202020204" pitchFamily="34" charset="0"/>
              <a:cs typeface="Arial" panose="020B0604020202020204" pitchFamily="34" charset="0"/>
            </a:endParaRPr>
          </a:p>
        </p:txBody>
      </p:sp>
      <p:sp>
        <p:nvSpPr>
          <p:cNvPr id="23" name="Google Shape;80;p15">
            <a:extLst>
              <a:ext uri="{FF2B5EF4-FFF2-40B4-BE49-F238E27FC236}">
                <a16:creationId xmlns:a16="http://schemas.microsoft.com/office/drawing/2014/main" id="{B8D1D5BB-DB77-465F-B67D-2364B41DFAFC}"/>
              </a:ext>
            </a:extLst>
          </p:cNvPr>
          <p:cNvSpPr/>
          <p:nvPr/>
        </p:nvSpPr>
        <p:spPr>
          <a:xfrm>
            <a:off x="7918370" y="6243878"/>
            <a:ext cx="1737360" cy="457200"/>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dirty="0">
                <a:latin typeface="Arial" panose="020B0604020202020204" pitchFamily="34" charset="0"/>
                <a:cs typeface="Arial" panose="020B0604020202020204" pitchFamily="34" charset="0"/>
              </a:rPr>
              <a:t>Conclusion</a:t>
            </a:r>
            <a:endParaRPr sz="1600" dirty="0">
              <a:latin typeface="Arial" panose="020B0604020202020204" pitchFamily="34" charset="0"/>
              <a:cs typeface="Arial" panose="020B0604020202020204" pitchFamily="34" charset="0"/>
            </a:endParaRPr>
          </a:p>
        </p:txBody>
      </p:sp>
      <p:sp>
        <p:nvSpPr>
          <p:cNvPr id="24" name="Google Shape;80;p15">
            <a:extLst>
              <a:ext uri="{FF2B5EF4-FFF2-40B4-BE49-F238E27FC236}">
                <a16:creationId xmlns:a16="http://schemas.microsoft.com/office/drawing/2014/main" id="{BADE9FED-3D47-4558-88DE-78AFB75F04F0}"/>
              </a:ext>
            </a:extLst>
          </p:cNvPr>
          <p:cNvSpPr/>
          <p:nvPr/>
        </p:nvSpPr>
        <p:spPr>
          <a:xfrm>
            <a:off x="6404689" y="6239940"/>
            <a:ext cx="1737360" cy="457200"/>
          </a:xfrm>
          <a:prstGeom prst="chevron">
            <a:avLst>
              <a:gd name="adj" fmla="val 50000"/>
            </a:avLst>
          </a:prstGeom>
          <a:solidFill>
            <a:schemeClr val="accent5">
              <a:lumMod val="5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dirty="0">
                <a:solidFill>
                  <a:schemeClr val="bg1"/>
                </a:solidFill>
                <a:latin typeface="Arial" panose="020B0604020202020204" pitchFamily="34" charset="0"/>
                <a:cs typeface="Arial" panose="020B0604020202020204" pitchFamily="34" charset="0"/>
              </a:rPr>
              <a:t>Model Summary</a:t>
            </a:r>
            <a:endParaRPr sz="1600" dirty="0">
              <a:solidFill>
                <a:schemeClr val="bg1"/>
              </a:solidFill>
              <a:latin typeface="Arial" panose="020B0604020202020204" pitchFamily="34" charset="0"/>
              <a:cs typeface="Arial" panose="020B0604020202020204" pitchFamily="34" charset="0"/>
            </a:endParaRPr>
          </a:p>
        </p:txBody>
      </p:sp>
      <p:pic>
        <p:nvPicPr>
          <p:cNvPr id="14" name="Picture 13" descr="A screenshot of a cell phone&#10;&#10;Description automatically generated">
            <a:extLst>
              <a:ext uri="{FF2B5EF4-FFF2-40B4-BE49-F238E27FC236}">
                <a16:creationId xmlns:a16="http://schemas.microsoft.com/office/drawing/2014/main" id="{168F1E09-D1A1-4A3E-B428-B0B00F700A32}"/>
              </a:ext>
            </a:extLst>
          </p:cNvPr>
          <p:cNvPicPr>
            <a:picLocks noChangeAspect="1"/>
          </p:cNvPicPr>
          <p:nvPr/>
        </p:nvPicPr>
        <p:blipFill rotWithShape="1">
          <a:blip r:embed="rId3">
            <a:extLst>
              <a:ext uri="{28A0092B-C50C-407E-A947-70E740481C1C}">
                <a14:useLocalDpi xmlns:a14="http://schemas.microsoft.com/office/drawing/2010/main" val="0"/>
              </a:ext>
            </a:extLst>
          </a:blip>
          <a:srcRect t="14035"/>
          <a:stretch/>
        </p:blipFill>
        <p:spPr>
          <a:xfrm>
            <a:off x="441843" y="1638462"/>
            <a:ext cx="2774149" cy="4284277"/>
          </a:xfrm>
          <a:prstGeom prst="rect">
            <a:avLst/>
          </a:prstGeom>
        </p:spPr>
      </p:pic>
      <p:sp>
        <p:nvSpPr>
          <p:cNvPr id="17" name="TextBox 16">
            <a:extLst>
              <a:ext uri="{FF2B5EF4-FFF2-40B4-BE49-F238E27FC236}">
                <a16:creationId xmlns:a16="http://schemas.microsoft.com/office/drawing/2014/main" id="{12D8A5C5-749C-4234-B108-042FAECB31B5}"/>
              </a:ext>
            </a:extLst>
          </p:cNvPr>
          <p:cNvSpPr txBox="1"/>
          <p:nvPr/>
        </p:nvSpPr>
        <p:spPr>
          <a:xfrm>
            <a:off x="10014914" y="4939174"/>
            <a:ext cx="2049547" cy="1200329"/>
          </a:xfrm>
          <a:prstGeom prst="rect">
            <a:avLst/>
          </a:prstGeom>
          <a:solidFill>
            <a:srgbClr val="FF0066"/>
          </a:solidFill>
        </p:spPr>
        <p:txBody>
          <a:bodyPr wrap="square" rtlCol="0">
            <a:spAutoFit/>
          </a:bodyPr>
          <a:lstStyle/>
          <a:p>
            <a:r>
              <a:rPr lang="en-US" altLang="zh-CN" sz="1600" b="1" dirty="0">
                <a:solidFill>
                  <a:schemeClr val="bg1">
                    <a:lumMod val="85000"/>
                  </a:schemeClr>
                </a:solidFill>
                <a:latin typeface="Arial" panose="020B0604020202020204" pitchFamily="34" charset="0"/>
                <a:cs typeface="Arial" panose="020B0604020202020204" pitchFamily="34" charset="0"/>
              </a:rPr>
              <a:t>Compact version</a:t>
            </a:r>
            <a:endParaRPr lang="en-US" sz="1600" b="1" dirty="0">
              <a:solidFill>
                <a:schemeClr val="bg1">
                  <a:lumMod val="85000"/>
                </a:schemeClr>
              </a:solidFill>
              <a:latin typeface="Arial" panose="020B0604020202020204" pitchFamily="34" charset="0"/>
              <a:cs typeface="Arial" panose="020B0604020202020204" pitchFamily="34" charset="0"/>
            </a:endParaRPr>
          </a:p>
          <a:p>
            <a:pPr marL="285750" indent="-285750">
              <a:buFont typeface="Wingdings" panose="05000000000000000000" pitchFamily="2" charset="2"/>
              <a:buChar char="ü"/>
            </a:pPr>
            <a:r>
              <a:rPr lang="en-US" sz="1400" dirty="0" err="1">
                <a:solidFill>
                  <a:schemeClr val="bg1">
                    <a:lumMod val="85000"/>
                  </a:schemeClr>
                </a:solidFill>
                <a:latin typeface="Arial" panose="020B0604020202020204" pitchFamily="34" charset="0"/>
                <a:cs typeface="Arial" panose="020B0604020202020204" pitchFamily="34" charset="0"/>
              </a:rPr>
              <a:t>BatchNormalization</a:t>
            </a:r>
            <a:endParaRPr lang="en-US" sz="1400" dirty="0">
              <a:solidFill>
                <a:schemeClr val="bg1">
                  <a:lumMod val="85000"/>
                </a:schemeClr>
              </a:solidFill>
              <a:latin typeface="Arial" panose="020B0604020202020204" pitchFamily="34" charset="0"/>
              <a:cs typeface="Arial" panose="020B0604020202020204" pitchFamily="34" charset="0"/>
            </a:endParaRPr>
          </a:p>
          <a:p>
            <a:pPr marL="285750" indent="-285750">
              <a:buFont typeface="Wingdings" panose="05000000000000000000" pitchFamily="2" charset="2"/>
              <a:buChar char="ü"/>
            </a:pPr>
            <a:r>
              <a:rPr lang="en-US" sz="1400" dirty="0">
                <a:solidFill>
                  <a:schemeClr val="bg1">
                    <a:lumMod val="85000"/>
                  </a:schemeClr>
                </a:solidFill>
                <a:latin typeface="Arial" panose="020B0604020202020204" pitchFamily="34" charset="0"/>
                <a:cs typeface="Arial" panose="020B0604020202020204" pitchFamily="34" charset="0"/>
              </a:rPr>
              <a:t>Dropout</a:t>
            </a:r>
          </a:p>
          <a:p>
            <a:pPr marL="285750" indent="-285750">
              <a:buFont typeface="Wingdings" panose="05000000000000000000" pitchFamily="2" charset="2"/>
              <a:buChar char="ü"/>
            </a:pPr>
            <a:r>
              <a:rPr lang="en-US" sz="1400" dirty="0" err="1">
                <a:solidFill>
                  <a:schemeClr val="bg1">
                    <a:lumMod val="85000"/>
                  </a:schemeClr>
                </a:solidFill>
                <a:latin typeface="Arial" panose="020B0604020202020204" pitchFamily="34" charset="0"/>
                <a:cs typeface="Arial" panose="020B0604020202020204" pitchFamily="34" charset="0"/>
              </a:rPr>
              <a:t>LeakyRelu</a:t>
            </a:r>
            <a:endParaRPr lang="en-US" sz="1400" dirty="0">
              <a:solidFill>
                <a:schemeClr val="bg1">
                  <a:lumMod val="85000"/>
                </a:schemeClr>
              </a:solidFill>
              <a:latin typeface="Arial" panose="020B0604020202020204" pitchFamily="34" charset="0"/>
              <a:cs typeface="Arial" panose="020B0604020202020204" pitchFamily="34" charset="0"/>
            </a:endParaRPr>
          </a:p>
          <a:p>
            <a:pPr marL="285750" indent="-285750">
              <a:buFont typeface="Wingdings" panose="05000000000000000000" pitchFamily="2" charset="2"/>
              <a:buChar char="ü"/>
            </a:pPr>
            <a:r>
              <a:rPr lang="en-US" sz="1400" dirty="0" err="1">
                <a:solidFill>
                  <a:schemeClr val="bg1">
                    <a:lumMod val="85000"/>
                  </a:schemeClr>
                </a:solidFill>
                <a:latin typeface="Arial" panose="020B0604020202020204" pitchFamily="34" charset="0"/>
                <a:cs typeface="Arial" panose="020B0604020202020204" pitchFamily="34" charset="0"/>
              </a:rPr>
              <a:t>Maxpooling</a:t>
            </a:r>
            <a:endParaRPr lang="en-US" sz="1400" dirty="0">
              <a:solidFill>
                <a:schemeClr val="bg1">
                  <a:lumMod val="85000"/>
                </a:schemeClr>
              </a:solidFill>
              <a:latin typeface="Arial" panose="020B0604020202020204" pitchFamily="34" charset="0"/>
              <a:cs typeface="Arial" panose="020B0604020202020204" pitchFamily="34" charset="0"/>
            </a:endParaRPr>
          </a:p>
        </p:txBody>
      </p:sp>
      <p:sp>
        <p:nvSpPr>
          <p:cNvPr id="2" name="TextBox 1">
            <a:extLst>
              <a:ext uri="{FF2B5EF4-FFF2-40B4-BE49-F238E27FC236}">
                <a16:creationId xmlns:a16="http://schemas.microsoft.com/office/drawing/2014/main" id="{283A5FEC-F076-446D-9A6F-ADEA483DCB01}"/>
              </a:ext>
            </a:extLst>
          </p:cNvPr>
          <p:cNvSpPr txBox="1"/>
          <p:nvPr/>
        </p:nvSpPr>
        <p:spPr>
          <a:xfrm>
            <a:off x="2501375" y="781128"/>
            <a:ext cx="2002045" cy="369332"/>
          </a:xfrm>
          <a:prstGeom prst="rect">
            <a:avLst/>
          </a:prstGeom>
          <a:solidFill>
            <a:schemeClr val="accent1">
              <a:lumMod val="40000"/>
              <a:lumOff val="60000"/>
            </a:schemeClr>
          </a:solidFill>
        </p:spPr>
        <p:txBody>
          <a:bodyPr wrap="square" rtlCol="0">
            <a:spAutoFit/>
          </a:bodyPr>
          <a:lstStyle/>
          <a:p>
            <a:r>
              <a:rPr lang="en-US" dirty="0">
                <a:latin typeface="Arial" panose="020B0604020202020204" pitchFamily="34" charset="0"/>
                <a:cs typeface="Arial" panose="020B0604020202020204" pitchFamily="34" charset="0"/>
              </a:rPr>
              <a:t>Convolutional NN</a:t>
            </a:r>
          </a:p>
        </p:txBody>
      </p:sp>
      <p:sp>
        <p:nvSpPr>
          <p:cNvPr id="19" name="TextBox 18">
            <a:extLst>
              <a:ext uri="{FF2B5EF4-FFF2-40B4-BE49-F238E27FC236}">
                <a16:creationId xmlns:a16="http://schemas.microsoft.com/office/drawing/2014/main" id="{C43517E2-E367-4095-A662-3A78A49B62D8}"/>
              </a:ext>
            </a:extLst>
          </p:cNvPr>
          <p:cNvSpPr txBox="1"/>
          <p:nvPr/>
        </p:nvSpPr>
        <p:spPr>
          <a:xfrm>
            <a:off x="3975294" y="1293531"/>
            <a:ext cx="2293620" cy="338554"/>
          </a:xfrm>
          <a:prstGeom prst="rect">
            <a:avLst/>
          </a:prstGeom>
          <a:solidFill>
            <a:schemeClr val="accent2">
              <a:lumMod val="40000"/>
              <a:lumOff val="60000"/>
            </a:schemeClr>
          </a:solidFill>
        </p:spPr>
        <p:txBody>
          <a:bodyPr wrap="square" rtlCol="0">
            <a:spAutoFit/>
          </a:bodyPr>
          <a:lstStyle/>
          <a:p>
            <a:r>
              <a:rPr lang="en-US" sz="1600" dirty="0">
                <a:latin typeface="Arial" panose="020B0604020202020204" pitchFamily="34" charset="0"/>
                <a:cs typeface="Arial" panose="020B0604020202020204" pitchFamily="34" charset="0"/>
              </a:rPr>
              <a:t>Top 5 &amp; US/Non US</a:t>
            </a:r>
          </a:p>
        </p:txBody>
      </p:sp>
      <p:sp>
        <p:nvSpPr>
          <p:cNvPr id="25" name="TextBox 24">
            <a:extLst>
              <a:ext uri="{FF2B5EF4-FFF2-40B4-BE49-F238E27FC236}">
                <a16:creationId xmlns:a16="http://schemas.microsoft.com/office/drawing/2014/main" id="{55C171CD-F7C9-49EE-B3CB-B84473A17A73}"/>
              </a:ext>
            </a:extLst>
          </p:cNvPr>
          <p:cNvSpPr txBox="1"/>
          <p:nvPr/>
        </p:nvSpPr>
        <p:spPr>
          <a:xfrm>
            <a:off x="7563045" y="765621"/>
            <a:ext cx="2143674" cy="369332"/>
          </a:xfrm>
          <a:prstGeom prst="rect">
            <a:avLst/>
          </a:prstGeom>
          <a:solidFill>
            <a:srgbClr val="FFCCCC"/>
          </a:solidFill>
        </p:spPr>
        <p:txBody>
          <a:bodyPr wrap="square" rtlCol="0">
            <a:spAutoFit/>
          </a:bodyPr>
          <a:lstStyle/>
          <a:p>
            <a:r>
              <a:rPr lang="en-US" dirty="0">
                <a:latin typeface="Arial" panose="020B0604020202020204" pitchFamily="34" charset="0"/>
                <a:cs typeface="Arial" panose="020B0604020202020204" pitchFamily="34" charset="0"/>
              </a:rPr>
              <a:t>Bidirectional LSTM</a:t>
            </a:r>
          </a:p>
        </p:txBody>
      </p:sp>
      <p:grpSp>
        <p:nvGrpSpPr>
          <p:cNvPr id="3" name="Group 2">
            <a:extLst>
              <a:ext uri="{FF2B5EF4-FFF2-40B4-BE49-F238E27FC236}">
                <a16:creationId xmlns:a16="http://schemas.microsoft.com/office/drawing/2014/main" id="{8CC84617-CC6E-4FB4-84A9-92644C8E5DB1}"/>
              </a:ext>
            </a:extLst>
          </p:cNvPr>
          <p:cNvGrpSpPr/>
          <p:nvPr/>
        </p:nvGrpSpPr>
        <p:grpSpPr>
          <a:xfrm>
            <a:off x="3519679" y="1583772"/>
            <a:ext cx="3115954" cy="4332412"/>
            <a:chOff x="3967713" y="1344534"/>
            <a:chExt cx="3115954" cy="4332412"/>
          </a:xfrm>
        </p:grpSpPr>
        <p:pic>
          <p:nvPicPr>
            <p:cNvPr id="27" name="Picture 26" descr="A screenshot of a cell phone&#10;&#10;Description automatically generated">
              <a:extLst>
                <a:ext uri="{FF2B5EF4-FFF2-40B4-BE49-F238E27FC236}">
                  <a16:creationId xmlns:a16="http://schemas.microsoft.com/office/drawing/2014/main" id="{80910DB0-4A1E-4C47-864A-48A3B29BAD8B}"/>
                </a:ext>
              </a:extLst>
            </p:cNvPr>
            <p:cNvPicPr>
              <a:picLocks noChangeAspect="1"/>
            </p:cNvPicPr>
            <p:nvPr/>
          </p:nvPicPr>
          <p:blipFill rotWithShape="1">
            <a:blip r:embed="rId4">
              <a:extLst>
                <a:ext uri="{28A0092B-C50C-407E-A947-70E740481C1C}">
                  <a14:useLocalDpi xmlns:a14="http://schemas.microsoft.com/office/drawing/2010/main" val="0"/>
                </a:ext>
              </a:extLst>
            </a:blip>
            <a:srcRect l="6167" r="5046" b="85032"/>
            <a:stretch/>
          </p:blipFill>
          <p:spPr>
            <a:xfrm>
              <a:off x="4122175" y="1344534"/>
              <a:ext cx="2846321" cy="1371600"/>
            </a:xfrm>
            <a:prstGeom prst="rect">
              <a:avLst/>
            </a:prstGeom>
          </p:spPr>
        </p:pic>
        <p:pic>
          <p:nvPicPr>
            <p:cNvPr id="29" name="Picture 28" descr="A screenshot of a cell phone&#10;&#10;Description automatically generated">
              <a:extLst>
                <a:ext uri="{FF2B5EF4-FFF2-40B4-BE49-F238E27FC236}">
                  <a16:creationId xmlns:a16="http://schemas.microsoft.com/office/drawing/2014/main" id="{006906B8-FDB2-479D-91E1-CB369E7FCC33}"/>
                </a:ext>
              </a:extLst>
            </p:cNvPr>
            <p:cNvPicPr>
              <a:picLocks noChangeAspect="1"/>
            </p:cNvPicPr>
            <p:nvPr/>
          </p:nvPicPr>
          <p:blipFill rotWithShape="1">
            <a:blip r:embed="rId4">
              <a:extLst>
                <a:ext uri="{28A0092B-C50C-407E-A947-70E740481C1C}">
                  <a14:useLocalDpi xmlns:a14="http://schemas.microsoft.com/office/drawing/2010/main" val="0"/>
                </a:ext>
              </a:extLst>
            </a:blip>
            <a:srcRect t="29249" b="63417"/>
            <a:stretch/>
          </p:blipFill>
          <p:spPr>
            <a:xfrm>
              <a:off x="3999788" y="2689871"/>
              <a:ext cx="3053773" cy="640080"/>
            </a:xfrm>
            <a:prstGeom prst="rect">
              <a:avLst/>
            </a:prstGeom>
          </p:spPr>
        </p:pic>
        <p:pic>
          <p:nvPicPr>
            <p:cNvPr id="31" name="Picture 30" descr="A screenshot of a cell phone&#10;&#10;Description automatically generated">
              <a:extLst>
                <a:ext uri="{FF2B5EF4-FFF2-40B4-BE49-F238E27FC236}">
                  <a16:creationId xmlns:a16="http://schemas.microsoft.com/office/drawing/2014/main" id="{85419A5F-C184-4A15-8D5E-E6085D708C5A}"/>
                </a:ext>
              </a:extLst>
            </p:cNvPr>
            <p:cNvPicPr>
              <a:picLocks noChangeAspect="1"/>
            </p:cNvPicPr>
            <p:nvPr/>
          </p:nvPicPr>
          <p:blipFill rotWithShape="1">
            <a:blip r:embed="rId4">
              <a:extLst>
                <a:ext uri="{28A0092B-C50C-407E-A947-70E740481C1C}">
                  <a14:useLocalDpi xmlns:a14="http://schemas.microsoft.com/office/drawing/2010/main" val="0"/>
                </a:ext>
              </a:extLst>
            </a:blip>
            <a:srcRect t="51504" b="41163"/>
            <a:stretch/>
          </p:blipFill>
          <p:spPr>
            <a:xfrm>
              <a:off x="4004652" y="3330917"/>
              <a:ext cx="3053766" cy="640080"/>
            </a:xfrm>
            <a:prstGeom prst="rect">
              <a:avLst/>
            </a:prstGeom>
          </p:spPr>
        </p:pic>
        <p:pic>
          <p:nvPicPr>
            <p:cNvPr id="33" name="Picture 32" descr="A screenshot of a cell phone&#10;&#10;Description automatically generated">
              <a:extLst>
                <a:ext uri="{FF2B5EF4-FFF2-40B4-BE49-F238E27FC236}">
                  <a16:creationId xmlns:a16="http://schemas.microsoft.com/office/drawing/2014/main" id="{ED7B1770-CC7F-49A4-AF3C-51E6EE44BCC6}"/>
                </a:ext>
              </a:extLst>
            </p:cNvPr>
            <p:cNvPicPr>
              <a:picLocks noChangeAspect="1"/>
            </p:cNvPicPr>
            <p:nvPr/>
          </p:nvPicPr>
          <p:blipFill rotWithShape="1">
            <a:blip r:embed="rId4">
              <a:extLst>
                <a:ext uri="{28A0092B-C50C-407E-A947-70E740481C1C}">
                  <a14:useLocalDpi xmlns:a14="http://schemas.microsoft.com/office/drawing/2010/main" val="0"/>
                </a:ext>
              </a:extLst>
            </a:blip>
            <a:srcRect t="94866"/>
            <a:stretch/>
          </p:blipFill>
          <p:spPr>
            <a:xfrm>
              <a:off x="3967713" y="5219746"/>
              <a:ext cx="3115954" cy="457200"/>
            </a:xfrm>
            <a:prstGeom prst="rect">
              <a:avLst/>
            </a:prstGeom>
          </p:spPr>
        </p:pic>
        <p:pic>
          <p:nvPicPr>
            <p:cNvPr id="36" name="Picture 35" descr="A screenshot of a cell phone&#10;&#10;Description automatically generated">
              <a:extLst>
                <a:ext uri="{FF2B5EF4-FFF2-40B4-BE49-F238E27FC236}">
                  <a16:creationId xmlns:a16="http://schemas.microsoft.com/office/drawing/2014/main" id="{F16BA8F5-5363-4835-A0F8-3043B678FF05}"/>
                </a:ext>
              </a:extLst>
            </p:cNvPr>
            <p:cNvPicPr>
              <a:picLocks noChangeAspect="1"/>
            </p:cNvPicPr>
            <p:nvPr/>
          </p:nvPicPr>
          <p:blipFill rotWithShape="1">
            <a:blip r:embed="rId4">
              <a:extLst>
                <a:ext uri="{28A0092B-C50C-407E-A947-70E740481C1C}">
                  <a14:useLocalDpi xmlns:a14="http://schemas.microsoft.com/office/drawing/2010/main" val="0"/>
                </a:ext>
              </a:extLst>
            </a:blip>
            <a:srcRect t="73073" b="12208"/>
            <a:stretch/>
          </p:blipFill>
          <p:spPr>
            <a:xfrm>
              <a:off x="4004258" y="3949749"/>
              <a:ext cx="3042864" cy="1280160"/>
            </a:xfrm>
            <a:prstGeom prst="rect">
              <a:avLst/>
            </a:prstGeom>
          </p:spPr>
        </p:pic>
      </p:grpSp>
      <p:grpSp>
        <p:nvGrpSpPr>
          <p:cNvPr id="61" name="Group 60">
            <a:extLst>
              <a:ext uri="{FF2B5EF4-FFF2-40B4-BE49-F238E27FC236}">
                <a16:creationId xmlns:a16="http://schemas.microsoft.com/office/drawing/2014/main" id="{27461802-2E0F-48C6-B65E-E3F9D110DCE3}"/>
              </a:ext>
            </a:extLst>
          </p:cNvPr>
          <p:cNvGrpSpPr/>
          <p:nvPr/>
        </p:nvGrpSpPr>
        <p:grpSpPr>
          <a:xfrm>
            <a:off x="6815637" y="1660030"/>
            <a:ext cx="3524117" cy="4111610"/>
            <a:chOff x="8304631" y="1440277"/>
            <a:chExt cx="3524117" cy="4111610"/>
          </a:xfrm>
        </p:grpSpPr>
        <p:pic>
          <p:nvPicPr>
            <p:cNvPr id="62" name="Picture 61">
              <a:extLst>
                <a:ext uri="{FF2B5EF4-FFF2-40B4-BE49-F238E27FC236}">
                  <a16:creationId xmlns:a16="http://schemas.microsoft.com/office/drawing/2014/main" id="{0253C69D-B39F-441F-A73B-C8C184177EE2}"/>
                </a:ext>
              </a:extLst>
            </p:cNvPr>
            <p:cNvPicPr>
              <a:picLocks noChangeAspect="1"/>
            </p:cNvPicPr>
            <p:nvPr/>
          </p:nvPicPr>
          <p:blipFill rotWithShape="1">
            <a:blip r:embed="rId5">
              <a:extLst>
                <a:ext uri="{28A0092B-C50C-407E-A947-70E740481C1C}">
                  <a14:useLocalDpi xmlns:a14="http://schemas.microsoft.com/office/drawing/2010/main" val="0"/>
                </a:ext>
              </a:extLst>
            </a:blip>
            <a:srcRect r="77020"/>
            <a:stretch/>
          </p:blipFill>
          <p:spPr>
            <a:xfrm>
              <a:off x="8304631" y="1440277"/>
              <a:ext cx="3399441" cy="457200"/>
            </a:xfrm>
            <a:prstGeom prst="rect">
              <a:avLst/>
            </a:prstGeom>
          </p:spPr>
        </p:pic>
        <p:pic>
          <p:nvPicPr>
            <p:cNvPr id="63" name="Picture 62">
              <a:extLst>
                <a:ext uri="{FF2B5EF4-FFF2-40B4-BE49-F238E27FC236}">
                  <a16:creationId xmlns:a16="http://schemas.microsoft.com/office/drawing/2014/main" id="{8A72EF8B-B6B1-4542-93E5-BDCC8ABBAEDE}"/>
                </a:ext>
              </a:extLst>
            </p:cNvPr>
            <p:cNvPicPr>
              <a:picLocks noChangeAspect="1"/>
            </p:cNvPicPr>
            <p:nvPr/>
          </p:nvPicPr>
          <p:blipFill rotWithShape="1">
            <a:blip r:embed="rId5">
              <a:extLst>
                <a:ext uri="{28A0092B-C50C-407E-A947-70E740481C1C}">
                  <a14:useLocalDpi xmlns:a14="http://schemas.microsoft.com/office/drawing/2010/main" val="0"/>
                </a:ext>
              </a:extLst>
            </a:blip>
            <a:srcRect l="47427" t="1" r="29428" b="-1"/>
            <a:stretch/>
          </p:blipFill>
          <p:spPr>
            <a:xfrm>
              <a:off x="8405041" y="3248011"/>
              <a:ext cx="3423707" cy="457200"/>
            </a:xfrm>
            <a:prstGeom prst="rect">
              <a:avLst/>
            </a:prstGeom>
          </p:spPr>
        </p:pic>
        <p:pic>
          <p:nvPicPr>
            <p:cNvPr id="64" name="Picture 63">
              <a:extLst>
                <a:ext uri="{FF2B5EF4-FFF2-40B4-BE49-F238E27FC236}">
                  <a16:creationId xmlns:a16="http://schemas.microsoft.com/office/drawing/2014/main" id="{13F64CC5-7BDD-4D53-A06A-EEBD05526305}"/>
                </a:ext>
              </a:extLst>
            </p:cNvPr>
            <p:cNvPicPr>
              <a:picLocks noChangeAspect="1"/>
            </p:cNvPicPr>
            <p:nvPr/>
          </p:nvPicPr>
          <p:blipFill rotWithShape="1">
            <a:blip r:embed="rId5">
              <a:extLst>
                <a:ext uri="{28A0092B-C50C-407E-A947-70E740481C1C}">
                  <a14:useLocalDpi xmlns:a14="http://schemas.microsoft.com/office/drawing/2010/main" val="0"/>
                </a:ext>
              </a:extLst>
            </a:blip>
            <a:srcRect l="23791" t="1" r="53160" b="-1"/>
            <a:stretch/>
          </p:blipFill>
          <p:spPr>
            <a:xfrm>
              <a:off x="8419004" y="2344144"/>
              <a:ext cx="3409744" cy="457200"/>
            </a:xfrm>
            <a:prstGeom prst="rect">
              <a:avLst/>
            </a:prstGeom>
          </p:spPr>
        </p:pic>
        <p:pic>
          <p:nvPicPr>
            <p:cNvPr id="65" name="Picture 64">
              <a:extLst>
                <a:ext uri="{FF2B5EF4-FFF2-40B4-BE49-F238E27FC236}">
                  <a16:creationId xmlns:a16="http://schemas.microsoft.com/office/drawing/2014/main" id="{46DFB8FE-8AF7-4FF3-8121-790E1F7A92D3}"/>
                </a:ext>
              </a:extLst>
            </p:cNvPr>
            <p:cNvPicPr>
              <a:picLocks noChangeAspect="1"/>
            </p:cNvPicPr>
            <p:nvPr/>
          </p:nvPicPr>
          <p:blipFill rotWithShape="1">
            <a:blip r:embed="rId5">
              <a:extLst>
                <a:ext uri="{28A0092B-C50C-407E-A947-70E740481C1C}">
                  <a14:useLocalDpi xmlns:a14="http://schemas.microsoft.com/office/drawing/2010/main" val="0"/>
                </a:ext>
              </a:extLst>
            </a:blip>
            <a:srcRect l="86567" t="1801" b="-2"/>
            <a:stretch/>
          </p:blipFill>
          <p:spPr>
            <a:xfrm>
              <a:off x="9296560" y="5094687"/>
              <a:ext cx="2023644" cy="457200"/>
            </a:xfrm>
            <a:prstGeom prst="rect">
              <a:avLst/>
            </a:prstGeom>
          </p:spPr>
        </p:pic>
        <p:pic>
          <p:nvPicPr>
            <p:cNvPr id="66" name="Picture 65">
              <a:extLst>
                <a:ext uri="{FF2B5EF4-FFF2-40B4-BE49-F238E27FC236}">
                  <a16:creationId xmlns:a16="http://schemas.microsoft.com/office/drawing/2014/main" id="{D51B8196-0CEC-447D-9C44-D1D575141735}"/>
                </a:ext>
              </a:extLst>
            </p:cNvPr>
            <p:cNvPicPr>
              <a:picLocks noChangeAspect="1"/>
            </p:cNvPicPr>
            <p:nvPr/>
          </p:nvPicPr>
          <p:blipFill rotWithShape="1">
            <a:blip r:embed="rId5">
              <a:extLst>
                <a:ext uri="{28A0092B-C50C-407E-A947-70E740481C1C}">
                  <a14:useLocalDpi xmlns:a14="http://schemas.microsoft.com/office/drawing/2010/main" val="0"/>
                </a:ext>
              </a:extLst>
            </a:blip>
            <a:srcRect l="71142" t="1801" r="14103" b="-2"/>
            <a:stretch/>
          </p:blipFill>
          <p:spPr>
            <a:xfrm>
              <a:off x="9197006" y="4157715"/>
              <a:ext cx="2222753" cy="457200"/>
            </a:xfrm>
            <a:prstGeom prst="rect">
              <a:avLst/>
            </a:prstGeom>
          </p:spPr>
        </p:pic>
        <p:cxnSp>
          <p:nvCxnSpPr>
            <p:cNvPr id="67" name="Straight Arrow Connector 66">
              <a:extLst>
                <a:ext uri="{FF2B5EF4-FFF2-40B4-BE49-F238E27FC236}">
                  <a16:creationId xmlns:a16="http://schemas.microsoft.com/office/drawing/2014/main" id="{44786870-936F-4174-8CB0-8EFEC23B8B14}"/>
                </a:ext>
              </a:extLst>
            </p:cNvPr>
            <p:cNvCxnSpPr/>
            <p:nvPr/>
          </p:nvCxnSpPr>
          <p:spPr>
            <a:xfrm>
              <a:off x="10181400" y="1877599"/>
              <a:ext cx="0" cy="502920"/>
            </a:xfrm>
            <a:prstGeom prst="straightConnector1">
              <a:avLst/>
            </a:prstGeom>
            <a:ln w="12700">
              <a:solidFill>
                <a:schemeClr val="tx1"/>
              </a:solidFill>
              <a:tailEnd type="triangle"/>
            </a:ln>
          </p:spPr>
          <p:style>
            <a:lnRef idx="3">
              <a:schemeClr val="accent2"/>
            </a:lnRef>
            <a:fillRef idx="0">
              <a:schemeClr val="accent2"/>
            </a:fillRef>
            <a:effectRef idx="2">
              <a:schemeClr val="accent2"/>
            </a:effectRef>
            <a:fontRef idx="minor">
              <a:schemeClr val="tx1"/>
            </a:fontRef>
          </p:style>
        </p:cxnSp>
        <p:cxnSp>
          <p:nvCxnSpPr>
            <p:cNvPr id="68" name="Straight Arrow Connector 67">
              <a:extLst>
                <a:ext uri="{FF2B5EF4-FFF2-40B4-BE49-F238E27FC236}">
                  <a16:creationId xmlns:a16="http://schemas.microsoft.com/office/drawing/2014/main" id="{0549167E-D986-4EC6-9CB3-0CA39A8263EC}"/>
                </a:ext>
              </a:extLst>
            </p:cNvPr>
            <p:cNvCxnSpPr/>
            <p:nvPr/>
          </p:nvCxnSpPr>
          <p:spPr>
            <a:xfrm>
              <a:off x="10202749" y="2781466"/>
              <a:ext cx="0" cy="502920"/>
            </a:xfrm>
            <a:prstGeom prst="straightConnector1">
              <a:avLst/>
            </a:prstGeom>
            <a:ln w="12700">
              <a:solidFill>
                <a:schemeClr val="tx1"/>
              </a:solidFill>
              <a:tailEnd type="triangle"/>
            </a:ln>
          </p:spPr>
          <p:style>
            <a:lnRef idx="3">
              <a:schemeClr val="accent2"/>
            </a:lnRef>
            <a:fillRef idx="0">
              <a:schemeClr val="accent2"/>
            </a:fillRef>
            <a:effectRef idx="2">
              <a:schemeClr val="accent2"/>
            </a:effectRef>
            <a:fontRef idx="minor">
              <a:schemeClr val="tx1"/>
            </a:fontRef>
          </p:style>
        </p:cxnSp>
        <p:cxnSp>
          <p:nvCxnSpPr>
            <p:cNvPr id="69" name="Straight Arrow Connector 68">
              <a:extLst>
                <a:ext uri="{FF2B5EF4-FFF2-40B4-BE49-F238E27FC236}">
                  <a16:creationId xmlns:a16="http://schemas.microsoft.com/office/drawing/2014/main" id="{83BEC59E-33A1-4A06-972E-3D1EB22C5C6E}"/>
                </a:ext>
              </a:extLst>
            </p:cNvPr>
            <p:cNvCxnSpPr/>
            <p:nvPr/>
          </p:nvCxnSpPr>
          <p:spPr>
            <a:xfrm>
              <a:off x="10197720" y="3695272"/>
              <a:ext cx="0" cy="502920"/>
            </a:xfrm>
            <a:prstGeom prst="straightConnector1">
              <a:avLst/>
            </a:prstGeom>
            <a:ln w="12700">
              <a:solidFill>
                <a:schemeClr val="tx1"/>
              </a:solidFill>
              <a:tailEnd type="triangle"/>
            </a:ln>
          </p:spPr>
          <p:style>
            <a:lnRef idx="3">
              <a:schemeClr val="accent2"/>
            </a:lnRef>
            <a:fillRef idx="0">
              <a:schemeClr val="accent2"/>
            </a:fillRef>
            <a:effectRef idx="2">
              <a:schemeClr val="accent2"/>
            </a:effectRef>
            <a:fontRef idx="minor">
              <a:schemeClr val="tx1"/>
            </a:fontRef>
          </p:style>
        </p:cxnSp>
        <p:cxnSp>
          <p:nvCxnSpPr>
            <p:cNvPr id="70" name="Straight Arrow Connector 69">
              <a:extLst>
                <a:ext uri="{FF2B5EF4-FFF2-40B4-BE49-F238E27FC236}">
                  <a16:creationId xmlns:a16="http://schemas.microsoft.com/office/drawing/2014/main" id="{92DDE43F-785A-45E6-89A4-1D6036F0A0CD}"/>
                </a:ext>
              </a:extLst>
            </p:cNvPr>
            <p:cNvCxnSpPr/>
            <p:nvPr/>
          </p:nvCxnSpPr>
          <p:spPr>
            <a:xfrm>
              <a:off x="10241677" y="4614915"/>
              <a:ext cx="0" cy="502920"/>
            </a:xfrm>
            <a:prstGeom prst="straightConnector1">
              <a:avLst/>
            </a:prstGeom>
            <a:ln w="12700">
              <a:solidFill>
                <a:schemeClr val="tx1"/>
              </a:solidFill>
              <a:tailEnd type="triangle"/>
            </a:ln>
          </p:spPr>
          <p:style>
            <a:lnRef idx="3">
              <a:schemeClr val="accent2"/>
            </a:lnRef>
            <a:fillRef idx="0">
              <a:schemeClr val="accent2"/>
            </a:fillRef>
            <a:effectRef idx="2">
              <a:schemeClr val="accent2"/>
            </a:effectRef>
            <a:fontRef idx="minor">
              <a:schemeClr val="tx1"/>
            </a:fontRef>
          </p:style>
        </p:cxnSp>
      </p:grpSp>
      <p:sp>
        <p:nvSpPr>
          <p:cNvPr id="4" name="Rectangle 3">
            <a:extLst>
              <a:ext uri="{FF2B5EF4-FFF2-40B4-BE49-F238E27FC236}">
                <a16:creationId xmlns:a16="http://schemas.microsoft.com/office/drawing/2014/main" id="{AFB71863-67E5-42CA-9940-CDA1035F074A}"/>
              </a:ext>
            </a:extLst>
          </p:cNvPr>
          <p:cNvSpPr/>
          <p:nvPr/>
        </p:nvSpPr>
        <p:spPr>
          <a:xfrm>
            <a:off x="1346746" y="1274146"/>
            <a:ext cx="1083668" cy="338554"/>
          </a:xfrm>
          <a:prstGeom prst="rect">
            <a:avLst/>
          </a:prstGeom>
          <a:solidFill>
            <a:schemeClr val="accent2">
              <a:lumMod val="40000"/>
              <a:lumOff val="60000"/>
            </a:schemeClr>
          </a:solidFill>
        </p:spPr>
        <p:txBody>
          <a:bodyPr wrap="square">
            <a:spAutoFit/>
          </a:bodyPr>
          <a:lstStyle/>
          <a:p>
            <a:r>
              <a:rPr lang="en-US" sz="1600" dirty="0">
                <a:latin typeface="Arial" panose="020B0604020202020204" pitchFamily="34" charset="0"/>
                <a:cs typeface="Arial" panose="020B0604020202020204" pitchFamily="34" charset="0"/>
              </a:rPr>
              <a:t>Continent </a:t>
            </a:r>
            <a:endParaRPr lang="en-US" sz="1600" dirty="0"/>
          </a:p>
        </p:txBody>
      </p:sp>
      <p:sp>
        <p:nvSpPr>
          <p:cNvPr id="39" name="TextBox 38">
            <a:extLst>
              <a:ext uri="{FF2B5EF4-FFF2-40B4-BE49-F238E27FC236}">
                <a16:creationId xmlns:a16="http://schemas.microsoft.com/office/drawing/2014/main" id="{E7147963-AFB0-4E0B-8BF6-7E6D3585D584}"/>
              </a:ext>
            </a:extLst>
          </p:cNvPr>
          <p:cNvSpPr txBox="1"/>
          <p:nvPr/>
        </p:nvSpPr>
        <p:spPr>
          <a:xfrm>
            <a:off x="8323392" y="1306294"/>
            <a:ext cx="738027" cy="338554"/>
          </a:xfrm>
          <a:prstGeom prst="rect">
            <a:avLst/>
          </a:prstGeom>
          <a:solidFill>
            <a:schemeClr val="accent2">
              <a:lumMod val="40000"/>
              <a:lumOff val="60000"/>
            </a:schemeClr>
          </a:solidFill>
        </p:spPr>
        <p:txBody>
          <a:bodyPr wrap="square" rtlCol="0">
            <a:spAutoFit/>
          </a:bodyPr>
          <a:lstStyle/>
          <a:p>
            <a:r>
              <a:rPr lang="en-US" sz="1600" dirty="0">
                <a:latin typeface="Arial" panose="020B0604020202020204" pitchFamily="34" charset="0"/>
                <a:cs typeface="Arial" panose="020B0604020202020204" pitchFamily="34" charset="0"/>
              </a:rPr>
              <a:t>Top 5</a:t>
            </a:r>
          </a:p>
        </p:txBody>
      </p:sp>
      <p:sp>
        <p:nvSpPr>
          <p:cNvPr id="5" name="TextBox 4">
            <a:extLst>
              <a:ext uri="{FF2B5EF4-FFF2-40B4-BE49-F238E27FC236}">
                <a16:creationId xmlns:a16="http://schemas.microsoft.com/office/drawing/2014/main" id="{260EF9A0-44F5-4D7B-8813-72FA8CE71F79}"/>
              </a:ext>
            </a:extLst>
          </p:cNvPr>
          <p:cNvSpPr txBox="1"/>
          <p:nvPr/>
        </p:nvSpPr>
        <p:spPr>
          <a:xfrm>
            <a:off x="-16306" y="5818337"/>
            <a:ext cx="714497" cy="338554"/>
          </a:xfrm>
          <a:prstGeom prst="rect">
            <a:avLst/>
          </a:prstGeom>
          <a:solidFill>
            <a:srgbClr val="FF0066"/>
          </a:solidFill>
        </p:spPr>
        <p:txBody>
          <a:bodyPr wrap="square" rtlCol="0">
            <a:spAutoFit/>
          </a:bodyPr>
          <a:lstStyle/>
          <a:p>
            <a:pPr algn="ctr"/>
            <a:r>
              <a:rPr lang="en-US" sz="800" b="1" dirty="0">
                <a:solidFill>
                  <a:schemeClr val="bg1">
                    <a:lumMod val="95000"/>
                  </a:schemeClr>
                </a:solidFill>
                <a:latin typeface="Arial" panose="020B0604020202020204" pitchFamily="34" charset="0"/>
                <a:cs typeface="Arial" panose="020B0604020202020204" pitchFamily="34" charset="0"/>
              </a:rPr>
              <a:t>Compact </a:t>
            </a:r>
          </a:p>
          <a:p>
            <a:pPr algn="ctr"/>
            <a:r>
              <a:rPr lang="en-US" sz="800" b="1" dirty="0">
                <a:solidFill>
                  <a:schemeClr val="bg1">
                    <a:lumMod val="95000"/>
                  </a:schemeClr>
                </a:solidFill>
                <a:latin typeface="Arial" panose="020B0604020202020204" pitchFamily="34" charset="0"/>
                <a:cs typeface="Arial" panose="020B0604020202020204" pitchFamily="34" charset="0"/>
              </a:rPr>
              <a:t>Version</a:t>
            </a:r>
          </a:p>
        </p:txBody>
      </p:sp>
      <p:sp>
        <p:nvSpPr>
          <p:cNvPr id="42" name="TextBox 41">
            <a:extLst>
              <a:ext uri="{FF2B5EF4-FFF2-40B4-BE49-F238E27FC236}">
                <a16:creationId xmlns:a16="http://schemas.microsoft.com/office/drawing/2014/main" id="{C06A916F-8B36-43FF-BE02-7EB83F51879F}"/>
              </a:ext>
            </a:extLst>
          </p:cNvPr>
          <p:cNvSpPr txBox="1"/>
          <p:nvPr/>
        </p:nvSpPr>
        <p:spPr>
          <a:xfrm>
            <a:off x="3346335" y="5858473"/>
            <a:ext cx="714497" cy="338554"/>
          </a:xfrm>
          <a:prstGeom prst="rect">
            <a:avLst/>
          </a:prstGeom>
          <a:solidFill>
            <a:srgbClr val="FF0066"/>
          </a:solidFill>
        </p:spPr>
        <p:txBody>
          <a:bodyPr wrap="square" rtlCol="0">
            <a:spAutoFit/>
          </a:bodyPr>
          <a:lstStyle/>
          <a:p>
            <a:pPr algn="ctr"/>
            <a:r>
              <a:rPr lang="en-US" sz="800" b="1" dirty="0">
                <a:solidFill>
                  <a:schemeClr val="bg1">
                    <a:lumMod val="95000"/>
                  </a:schemeClr>
                </a:solidFill>
                <a:latin typeface="Arial" panose="020B0604020202020204" pitchFamily="34" charset="0"/>
                <a:cs typeface="Arial" panose="020B0604020202020204" pitchFamily="34" charset="0"/>
              </a:rPr>
              <a:t>Compact </a:t>
            </a:r>
          </a:p>
          <a:p>
            <a:pPr algn="ctr"/>
            <a:r>
              <a:rPr lang="en-US" sz="800" b="1" dirty="0">
                <a:solidFill>
                  <a:schemeClr val="bg1">
                    <a:lumMod val="95000"/>
                  </a:schemeClr>
                </a:solidFill>
                <a:latin typeface="Arial" panose="020B0604020202020204" pitchFamily="34" charset="0"/>
                <a:cs typeface="Arial" panose="020B0604020202020204" pitchFamily="34" charset="0"/>
              </a:rPr>
              <a:t>Version</a:t>
            </a:r>
          </a:p>
        </p:txBody>
      </p:sp>
      <p:cxnSp>
        <p:nvCxnSpPr>
          <p:cNvPr id="8" name="Connector: Elbow 7">
            <a:extLst>
              <a:ext uri="{FF2B5EF4-FFF2-40B4-BE49-F238E27FC236}">
                <a16:creationId xmlns:a16="http://schemas.microsoft.com/office/drawing/2014/main" id="{C5D378D5-B06C-4442-8600-2A9246EABA2E}"/>
              </a:ext>
            </a:extLst>
          </p:cNvPr>
          <p:cNvCxnSpPr>
            <a:stCxn id="5" idx="0"/>
          </p:cNvCxnSpPr>
          <p:nvPr/>
        </p:nvCxnSpPr>
        <p:spPr>
          <a:xfrm rot="5400000" flipH="1" flipV="1">
            <a:off x="392633" y="5512779"/>
            <a:ext cx="253868" cy="357248"/>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Connector: Elbow 44">
            <a:extLst>
              <a:ext uri="{FF2B5EF4-FFF2-40B4-BE49-F238E27FC236}">
                <a16:creationId xmlns:a16="http://schemas.microsoft.com/office/drawing/2014/main" id="{138468BC-3793-432A-BCAF-34AF3D49DFA6}"/>
              </a:ext>
            </a:extLst>
          </p:cNvPr>
          <p:cNvCxnSpPr/>
          <p:nvPr/>
        </p:nvCxnSpPr>
        <p:spPr>
          <a:xfrm rot="5400000" flipH="1" flipV="1">
            <a:off x="3791684" y="5550378"/>
            <a:ext cx="253868" cy="357248"/>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231950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BC75F7F4-3924-4D0C-84E5-4E5535E2FCFF}"/>
              </a:ext>
            </a:extLst>
          </p:cNvPr>
          <p:cNvSpPr txBox="1"/>
          <p:nvPr/>
        </p:nvSpPr>
        <p:spPr>
          <a:xfrm>
            <a:off x="363379" y="105239"/>
            <a:ext cx="11537889" cy="646986"/>
          </a:xfrm>
          <a:prstGeom prst="roundRect">
            <a:avLst/>
          </a:prstGeom>
          <a:solidFill>
            <a:schemeClr val="accent5">
              <a:lumMod val="50000"/>
            </a:schemeClr>
          </a:solidFill>
        </p:spPr>
        <p:txBody>
          <a:bodyPr wrap="square" rtlCol="0">
            <a:spAutoFit/>
          </a:bodyPr>
          <a:lstStyle/>
          <a:p>
            <a:r>
              <a:rPr lang="en-US" sz="3200" dirty="0">
                <a:solidFill>
                  <a:schemeClr val="bg1">
                    <a:lumMod val="85000"/>
                  </a:schemeClr>
                </a:solidFill>
                <a:latin typeface="Arial Rounded MT Bold" panose="020F0704030504030204" pitchFamily="34" charset="0"/>
              </a:rPr>
              <a:t>Model Framework</a:t>
            </a:r>
          </a:p>
        </p:txBody>
      </p:sp>
      <p:sp>
        <p:nvSpPr>
          <p:cNvPr id="15" name="Google Shape;79;p15">
            <a:extLst>
              <a:ext uri="{FF2B5EF4-FFF2-40B4-BE49-F238E27FC236}">
                <a16:creationId xmlns:a16="http://schemas.microsoft.com/office/drawing/2014/main" id="{C0E6EFF0-48B4-4AEA-936B-33B4E1A465ED}"/>
              </a:ext>
            </a:extLst>
          </p:cNvPr>
          <p:cNvSpPr/>
          <p:nvPr/>
        </p:nvSpPr>
        <p:spPr>
          <a:xfrm>
            <a:off x="363379" y="6244008"/>
            <a:ext cx="1737360" cy="457200"/>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dirty="0">
                <a:latin typeface="Arial" panose="020B0604020202020204" pitchFamily="34" charset="0"/>
                <a:cs typeface="Arial" panose="020B0604020202020204" pitchFamily="34" charset="0"/>
              </a:rPr>
              <a:t>Overview</a:t>
            </a:r>
            <a:endParaRPr sz="1600" dirty="0">
              <a:latin typeface="Arial" panose="020B0604020202020204" pitchFamily="34" charset="0"/>
              <a:cs typeface="Arial" panose="020B0604020202020204" pitchFamily="34" charset="0"/>
            </a:endParaRPr>
          </a:p>
        </p:txBody>
      </p:sp>
      <p:sp>
        <p:nvSpPr>
          <p:cNvPr id="18" name="Google Shape;81;p15">
            <a:extLst>
              <a:ext uri="{FF2B5EF4-FFF2-40B4-BE49-F238E27FC236}">
                <a16:creationId xmlns:a16="http://schemas.microsoft.com/office/drawing/2014/main" id="{4A8A72D2-1A43-4A5C-B2E4-F05D6D3B5A35}"/>
              </a:ext>
            </a:extLst>
          </p:cNvPr>
          <p:cNvSpPr/>
          <p:nvPr/>
        </p:nvSpPr>
        <p:spPr>
          <a:xfrm>
            <a:off x="1873579" y="6244008"/>
            <a:ext cx="1737360" cy="457200"/>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dirty="0">
                <a:solidFill>
                  <a:schemeClr val="tx1"/>
                </a:solidFill>
                <a:latin typeface="Arial" panose="020B0604020202020204" pitchFamily="34" charset="0"/>
                <a:cs typeface="Arial" panose="020B0604020202020204" pitchFamily="34" charset="0"/>
              </a:rPr>
              <a:t>Business use case</a:t>
            </a:r>
            <a:endParaRPr sz="1600" dirty="0">
              <a:solidFill>
                <a:schemeClr val="tx1"/>
              </a:solidFill>
              <a:latin typeface="Arial" panose="020B0604020202020204" pitchFamily="34" charset="0"/>
              <a:cs typeface="Arial" panose="020B0604020202020204" pitchFamily="34" charset="0"/>
            </a:endParaRPr>
          </a:p>
        </p:txBody>
      </p:sp>
      <p:sp>
        <p:nvSpPr>
          <p:cNvPr id="20" name="Google Shape;82;p15">
            <a:extLst>
              <a:ext uri="{FF2B5EF4-FFF2-40B4-BE49-F238E27FC236}">
                <a16:creationId xmlns:a16="http://schemas.microsoft.com/office/drawing/2014/main" id="{A8DA9DF5-9CBF-4C93-A34F-BC3A13BA0BE8}"/>
              </a:ext>
            </a:extLst>
          </p:cNvPr>
          <p:cNvSpPr/>
          <p:nvPr/>
        </p:nvSpPr>
        <p:spPr>
          <a:xfrm>
            <a:off x="3384744" y="6244008"/>
            <a:ext cx="1737360" cy="457200"/>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dirty="0">
                <a:latin typeface="Arial" panose="020B0604020202020204" pitchFamily="34" charset="0"/>
                <a:cs typeface="Arial" panose="020B0604020202020204" pitchFamily="34" charset="0"/>
              </a:rPr>
              <a:t>Data Description</a:t>
            </a:r>
            <a:endParaRPr sz="1600" dirty="0">
              <a:latin typeface="Arial" panose="020B0604020202020204" pitchFamily="34" charset="0"/>
              <a:cs typeface="Arial" panose="020B0604020202020204" pitchFamily="34" charset="0"/>
            </a:endParaRPr>
          </a:p>
        </p:txBody>
      </p:sp>
      <p:sp>
        <p:nvSpPr>
          <p:cNvPr id="21" name="Google Shape;83;p15">
            <a:extLst>
              <a:ext uri="{FF2B5EF4-FFF2-40B4-BE49-F238E27FC236}">
                <a16:creationId xmlns:a16="http://schemas.microsoft.com/office/drawing/2014/main" id="{AEB08AA8-8372-4FE7-AD3C-08654F4777E8}"/>
              </a:ext>
            </a:extLst>
          </p:cNvPr>
          <p:cNvSpPr/>
          <p:nvPr/>
        </p:nvSpPr>
        <p:spPr>
          <a:xfrm>
            <a:off x="4896234" y="6241418"/>
            <a:ext cx="1737360" cy="457200"/>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dirty="0">
                <a:latin typeface="Arial" panose="020B0604020202020204" pitchFamily="34" charset="0"/>
                <a:cs typeface="Arial" panose="020B0604020202020204" pitchFamily="34" charset="0"/>
              </a:rPr>
              <a:t>Feature Extraction</a:t>
            </a:r>
            <a:endParaRPr sz="1600" dirty="0">
              <a:latin typeface="Arial" panose="020B0604020202020204" pitchFamily="34" charset="0"/>
              <a:cs typeface="Arial" panose="020B0604020202020204" pitchFamily="34" charset="0"/>
            </a:endParaRPr>
          </a:p>
        </p:txBody>
      </p:sp>
      <p:sp>
        <p:nvSpPr>
          <p:cNvPr id="22" name="Google Shape;80;p15">
            <a:extLst>
              <a:ext uri="{FF2B5EF4-FFF2-40B4-BE49-F238E27FC236}">
                <a16:creationId xmlns:a16="http://schemas.microsoft.com/office/drawing/2014/main" id="{74A466E2-6609-4D8C-B2EA-29BA9C9C70CD}"/>
              </a:ext>
            </a:extLst>
          </p:cNvPr>
          <p:cNvSpPr/>
          <p:nvPr/>
        </p:nvSpPr>
        <p:spPr>
          <a:xfrm>
            <a:off x="9424177" y="6244008"/>
            <a:ext cx="1737360" cy="457200"/>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dirty="0">
                <a:latin typeface="Arial" panose="020B0604020202020204" pitchFamily="34" charset="0"/>
                <a:cs typeface="Arial" panose="020B0604020202020204" pitchFamily="34" charset="0"/>
              </a:rPr>
              <a:t>Demo</a:t>
            </a:r>
            <a:endParaRPr sz="1600" dirty="0">
              <a:latin typeface="Arial" panose="020B0604020202020204" pitchFamily="34" charset="0"/>
              <a:cs typeface="Arial" panose="020B0604020202020204" pitchFamily="34" charset="0"/>
            </a:endParaRPr>
          </a:p>
        </p:txBody>
      </p:sp>
      <p:sp>
        <p:nvSpPr>
          <p:cNvPr id="23" name="Google Shape;80;p15">
            <a:extLst>
              <a:ext uri="{FF2B5EF4-FFF2-40B4-BE49-F238E27FC236}">
                <a16:creationId xmlns:a16="http://schemas.microsoft.com/office/drawing/2014/main" id="{B8D1D5BB-DB77-465F-B67D-2364B41DFAFC}"/>
              </a:ext>
            </a:extLst>
          </p:cNvPr>
          <p:cNvSpPr/>
          <p:nvPr/>
        </p:nvSpPr>
        <p:spPr>
          <a:xfrm>
            <a:off x="7918370" y="6243878"/>
            <a:ext cx="1737360" cy="457200"/>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dirty="0">
                <a:latin typeface="Arial" panose="020B0604020202020204" pitchFamily="34" charset="0"/>
                <a:cs typeface="Arial" panose="020B0604020202020204" pitchFamily="34" charset="0"/>
              </a:rPr>
              <a:t>Conclusion</a:t>
            </a:r>
            <a:endParaRPr sz="1600" dirty="0">
              <a:latin typeface="Arial" panose="020B0604020202020204" pitchFamily="34" charset="0"/>
              <a:cs typeface="Arial" panose="020B0604020202020204" pitchFamily="34" charset="0"/>
            </a:endParaRPr>
          </a:p>
        </p:txBody>
      </p:sp>
      <p:sp>
        <p:nvSpPr>
          <p:cNvPr id="24" name="Google Shape;80;p15">
            <a:extLst>
              <a:ext uri="{FF2B5EF4-FFF2-40B4-BE49-F238E27FC236}">
                <a16:creationId xmlns:a16="http://schemas.microsoft.com/office/drawing/2014/main" id="{BADE9FED-3D47-4558-88DE-78AFB75F04F0}"/>
              </a:ext>
            </a:extLst>
          </p:cNvPr>
          <p:cNvSpPr/>
          <p:nvPr/>
        </p:nvSpPr>
        <p:spPr>
          <a:xfrm>
            <a:off x="6404689" y="6239940"/>
            <a:ext cx="1737360" cy="457200"/>
          </a:xfrm>
          <a:prstGeom prst="chevron">
            <a:avLst>
              <a:gd name="adj" fmla="val 50000"/>
            </a:avLst>
          </a:prstGeom>
          <a:solidFill>
            <a:schemeClr val="accent5">
              <a:lumMod val="5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dirty="0">
                <a:solidFill>
                  <a:schemeClr val="bg1"/>
                </a:solidFill>
                <a:latin typeface="Arial" panose="020B0604020202020204" pitchFamily="34" charset="0"/>
                <a:cs typeface="Arial" panose="020B0604020202020204" pitchFamily="34" charset="0"/>
              </a:rPr>
              <a:t>Model Summary</a:t>
            </a:r>
            <a:endParaRPr sz="1600" dirty="0">
              <a:solidFill>
                <a:schemeClr val="bg1"/>
              </a:solidFill>
              <a:latin typeface="Arial" panose="020B0604020202020204" pitchFamily="34" charset="0"/>
              <a:cs typeface="Arial" panose="020B0604020202020204" pitchFamily="34" charset="0"/>
            </a:endParaRPr>
          </a:p>
        </p:txBody>
      </p:sp>
      <p:graphicFrame>
        <p:nvGraphicFramePr>
          <p:cNvPr id="11" name="Diagram 10">
            <a:extLst>
              <a:ext uri="{FF2B5EF4-FFF2-40B4-BE49-F238E27FC236}">
                <a16:creationId xmlns:a16="http://schemas.microsoft.com/office/drawing/2014/main" id="{A0B9AB2F-4E01-40ED-9CA4-0BB6C7CAAD86}"/>
              </a:ext>
            </a:extLst>
          </p:cNvPr>
          <p:cNvGraphicFramePr/>
          <p:nvPr>
            <p:extLst>
              <p:ext uri="{D42A27DB-BD31-4B8C-83A1-F6EECF244321}">
                <p14:modId xmlns:p14="http://schemas.microsoft.com/office/powerpoint/2010/main" val="1763400009"/>
              </p:ext>
            </p:extLst>
          </p:nvPr>
        </p:nvGraphicFramePr>
        <p:xfrm>
          <a:off x="3462123" y="953614"/>
          <a:ext cx="5453706" cy="356580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2" name="Rectangle 11">
            <a:extLst>
              <a:ext uri="{FF2B5EF4-FFF2-40B4-BE49-F238E27FC236}">
                <a16:creationId xmlns:a16="http://schemas.microsoft.com/office/drawing/2014/main" id="{DECEB378-7717-49EE-98BE-C8B77DDFBFD0}"/>
              </a:ext>
            </a:extLst>
          </p:cNvPr>
          <p:cNvSpPr/>
          <p:nvPr/>
        </p:nvSpPr>
        <p:spPr>
          <a:xfrm>
            <a:off x="5079689" y="5355278"/>
            <a:ext cx="2060917" cy="724486"/>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Bi-LSTM, CNN</a:t>
            </a:r>
          </a:p>
        </p:txBody>
      </p:sp>
      <p:sp>
        <p:nvSpPr>
          <p:cNvPr id="13" name="Rectangle 12">
            <a:extLst>
              <a:ext uri="{FF2B5EF4-FFF2-40B4-BE49-F238E27FC236}">
                <a16:creationId xmlns:a16="http://schemas.microsoft.com/office/drawing/2014/main" id="{B3758C86-E656-4AF4-815C-D04CAABEE575}"/>
              </a:ext>
            </a:extLst>
          </p:cNvPr>
          <p:cNvSpPr/>
          <p:nvPr/>
        </p:nvSpPr>
        <p:spPr>
          <a:xfrm>
            <a:off x="2537285" y="5362959"/>
            <a:ext cx="2060917" cy="724486"/>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CNN</a:t>
            </a:r>
          </a:p>
        </p:txBody>
      </p:sp>
      <p:sp>
        <p:nvSpPr>
          <p:cNvPr id="17" name="Rectangle 16">
            <a:extLst>
              <a:ext uri="{FF2B5EF4-FFF2-40B4-BE49-F238E27FC236}">
                <a16:creationId xmlns:a16="http://schemas.microsoft.com/office/drawing/2014/main" id="{C6D32C07-3259-4C69-B917-FAD63669BCB2}"/>
              </a:ext>
            </a:extLst>
          </p:cNvPr>
          <p:cNvSpPr/>
          <p:nvPr/>
        </p:nvSpPr>
        <p:spPr>
          <a:xfrm>
            <a:off x="7658446" y="5317951"/>
            <a:ext cx="2060917" cy="724486"/>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CNN</a:t>
            </a:r>
          </a:p>
        </p:txBody>
      </p:sp>
      <p:sp>
        <p:nvSpPr>
          <p:cNvPr id="19" name="Arrow: Down 18">
            <a:extLst>
              <a:ext uri="{FF2B5EF4-FFF2-40B4-BE49-F238E27FC236}">
                <a16:creationId xmlns:a16="http://schemas.microsoft.com/office/drawing/2014/main" id="{7E3794E6-3E94-45EC-8F74-B71C9D0DFA44}"/>
              </a:ext>
            </a:extLst>
          </p:cNvPr>
          <p:cNvSpPr/>
          <p:nvPr/>
        </p:nvSpPr>
        <p:spPr>
          <a:xfrm rot="2893655">
            <a:off x="4545942" y="4558123"/>
            <a:ext cx="464234" cy="83190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Arrow: Down 24">
            <a:extLst>
              <a:ext uri="{FF2B5EF4-FFF2-40B4-BE49-F238E27FC236}">
                <a16:creationId xmlns:a16="http://schemas.microsoft.com/office/drawing/2014/main" id="{9C9EA041-13FF-452A-81F5-C503C379B1AB}"/>
              </a:ext>
            </a:extLst>
          </p:cNvPr>
          <p:cNvSpPr/>
          <p:nvPr/>
        </p:nvSpPr>
        <p:spPr>
          <a:xfrm>
            <a:off x="5896173" y="4708151"/>
            <a:ext cx="464234" cy="64711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Arrow: Down 25">
            <a:extLst>
              <a:ext uri="{FF2B5EF4-FFF2-40B4-BE49-F238E27FC236}">
                <a16:creationId xmlns:a16="http://schemas.microsoft.com/office/drawing/2014/main" id="{46B011A4-409B-4968-8719-6EB405D29B42}"/>
              </a:ext>
            </a:extLst>
          </p:cNvPr>
          <p:cNvSpPr/>
          <p:nvPr/>
        </p:nvSpPr>
        <p:spPr>
          <a:xfrm rot="18713912">
            <a:off x="7186247" y="4546806"/>
            <a:ext cx="464234" cy="87703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69F28484-1499-412D-B01E-917F6CA56033}"/>
              </a:ext>
            </a:extLst>
          </p:cNvPr>
          <p:cNvSpPr txBox="1"/>
          <p:nvPr/>
        </p:nvSpPr>
        <p:spPr>
          <a:xfrm>
            <a:off x="2247900" y="3388882"/>
            <a:ext cx="2007161" cy="923330"/>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wrap="square" rtlCol="0">
            <a:spAutoFit/>
          </a:bodyPr>
          <a:lstStyle/>
          <a:p>
            <a:r>
              <a:rPr lang="en-US" dirty="0">
                <a:solidFill>
                  <a:schemeClr val="tx1"/>
                </a:solidFill>
                <a:latin typeface="Arial" panose="020B0604020202020204" pitchFamily="34" charset="0"/>
                <a:cs typeface="Arial" panose="020B0604020202020204" pitchFamily="34" charset="0"/>
              </a:rPr>
              <a:t>Train: 50%</a:t>
            </a:r>
          </a:p>
          <a:p>
            <a:r>
              <a:rPr lang="en-US" dirty="0">
                <a:solidFill>
                  <a:schemeClr val="tx1"/>
                </a:solidFill>
                <a:latin typeface="Arial" panose="020B0604020202020204" pitchFamily="34" charset="0"/>
                <a:cs typeface="Arial" panose="020B0604020202020204" pitchFamily="34" charset="0"/>
              </a:rPr>
              <a:t>Validation: 20%</a:t>
            </a:r>
          </a:p>
          <a:p>
            <a:r>
              <a:rPr lang="en-US" dirty="0">
                <a:solidFill>
                  <a:schemeClr val="tx1"/>
                </a:solidFill>
                <a:latin typeface="Arial" panose="020B0604020202020204" pitchFamily="34" charset="0"/>
                <a:cs typeface="Arial" panose="020B0604020202020204" pitchFamily="34" charset="0"/>
              </a:rPr>
              <a:t>Test: 30%</a:t>
            </a:r>
          </a:p>
        </p:txBody>
      </p:sp>
      <p:sp>
        <p:nvSpPr>
          <p:cNvPr id="30" name="TextBox 29">
            <a:extLst>
              <a:ext uri="{FF2B5EF4-FFF2-40B4-BE49-F238E27FC236}">
                <a16:creationId xmlns:a16="http://schemas.microsoft.com/office/drawing/2014/main" id="{62C51F08-DBA6-4C6A-95E4-933E98BB674B}"/>
              </a:ext>
            </a:extLst>
          </p:cNvPr>
          <p:cNvSpPr txBox="1"/>
          <p:nvPr/>
        </p:nvSpPr>
        <p:spPr>
          <a:xfrm>
            <a:off x="8505521" y="1431608"/>
            <a:ext cx="753448" cy="510778"/>
          </a:xfrm>
          <a:prstGeom prst="roundRect">
            <a:avLst/>
          </a:prstGeom>
          <a:solidFill>
            <a:schemeClr val="bg2">
              <a:lumMod val="90000"/>
            </a:schemeClr>
          </a:solidFill>
        </p:spPr>
        <p:txBody>
          <a:bodyPr wrap="square" rtlCol="0">
            <a:spAutoFit/>
          </a:bodyPr>
          <a:lstStyle/>
          <a:p>
            <a:pPr algn="ctr"/>
            <a:r>
              <a:rPr lang="en-US" sz="2400" b="1" dirty="0">
                <a:ln w="0"/>
                <a:solidFill>
                  <a:srgbClr val="C00000"/>
                </a:solidFill>
                <a:effectLst>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119</a:t>
            </a:r>
          </a:p>
        </p:txBody>
      </p:sp>
      <p:sp>
        <p:nvSpPr>
          <p:cNvPr id="3" name="Arrow: Left 2">
            <a:extLst>
              <a:ext uri="{FF2B5EF4-FFF2-40B4-BE49-F238E27FC236}">
                <a16:creationId xmlns:a16="http://schemas.microsoft.com/office/drawing/2014/main" id="{0687D1A3-1592-4B6C-9786-22B2E6FD5B31}"/>
              </a:ext>
            </a:extLst>
          </p:cNvPr>
          <p:cNvSpPr/>
          <p:nvPr/>
        </p:nvSpPr>
        <p:spPr>
          <a:xfrm rot="10800000">
            <a:off x="4171269" y="3546190"/>
            <a:ext cx="1071638" cy="510778"/>
          </a:xfrm>
          <a:prstGeom prst="left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C0C0C0"/>
              </a:highlight>
            </a:endParaRPr>
          </a:p>
        </p:txBody>
      </p:sp>
      <p:sp>
        <p:nvSpPr>
          <p:cNvPr id="28" name="TextBox 27">
            <a:extLst>
              <a:ext uri="{FF2B5EF4-FFF2-40B4-BE49-F238E27FC236}">
                <a16:creationId xmlns:a16="http://schemas.microsoft.com/office/drawing/2014/main" id="{2196F2D1-1B3D-4456-ACDE-79CF04AD4EA5}"/>
              </a:ext>
            </a:extLst>
          </p:cNvPr>
          <p:cNvSpPr txBox="1"/>
          <p:nvPr/>
        </p:nvSpPr>
        <p:spPr>
          <a:xfrm>
            <a:off x="4985905" y="778236"/>
            <a:ext cx="753448" cy="510778"/>
          </a:xfrm>
          <a:prstGeom prst="roundRect">
            <a:avLst/>
          </a:prstGeom>
          <a:solidFill>
            <a:schemeClr val="bg2">
              <a:lumMod val="90000"/>
            </a:schemeClr>
          </a:solidFill>
        </p:spPr>
        <p:txBody>
          <a:bodyPr wrap="square" rtlCol="0">
            <a:spAutoFit/>
          </a:bodyPr>
          <a:lstStyle/>
          <a:p>
            <a:pPr algn="ctr"/>
            <a:r>
              <a:rPr lang="en-US" sz="2400" b="1" dirty="0">
                <a:ln w="0"/>
                <a:solidFill>
                  <a:srgbClr val="C00000"/>
                </a:solidFill>
                <a:effectLst>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119</a:t>
            </a:r>
          </a:p>
        </p:txBody>
      </p:sp>
      <p:sp>
        <p:nvSpPr>
          <p:cNvPr id="31" name="TextBox 30">
            <a:extLst>
              <a:ext uri="{FF2B5EF4-FFF2-40B4-BE49-F238E27FC236}">
                <a16:creationId xmlns:a16="http://schemas.microsoft.com/office/drawing/2014/main" id="{6A84BA7F-5F74-4668-AB85-160FD91A024B}"/>
              </a:ext>
            </a:extLst>
          </p:cNvPr>
          <p:cNvSpPr txBox="1"/>
          <p:nvPr/>
        </p:nvSpPr>
        <p:spPr>
          <a:xfrm>
            <a:off x="2933032" y="1405081"/>
            <a:ext cx="753448" cy="510778"/>
          </a:xfrm>
          <a:prstGeom prst="roundRect">
            <a:avLst/>
          </a:prstGeom>
          <a:solidFill>
            <a:schemeClr val="bg2">
              <a:lumMod val="90000"/>
            </a:schemeClr>
          </a:solidFill>
        </p:spPr>
        <p:txBody>
          <a:bodyPr wrap="square" rtlCol="0">
            <a:spAutoFit/>
          </a:bodyPr>
          <a:lstStyle/>
          <a:p>
            <a:pPr algn="ctr"/>
            <a:r>
              <a:rPr lang="en-US" sz="2400" b="1" dirty="0">
                <a:ln w="0"/>
                <a:solidFill>
                  <a:srgbClr val="C00000"/>
                </a:solidFill>
                <a:effectLst>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215</a:t>
            </a:r>
          </a:p>
        </p:txBody>
      </p:sp>
      <p:sp>
        <p:nvSpPr>
          <p:cNvPr id="32" name="TextBox 31">
            <a:extLst>
              <a:ext uri="{FF2B5EF4-FFF2-40B4-BE49-F238E27FC236}">
                <a16:creationId xmlns:a16="http://schemas.microsoft.com/office/drawing/2014/main" id="{EC5736C2-8EC8-4AC9-9345-9A190736BED9}"/>
              </a:ext>
            </a:extLst>
          </p:cNvPr>
          <p:cNvSpPr txBox="1"/>
          <p:nvPr/>
        </p:nvSpPr>
        <p:spPr>
          <a:xfrm>
            <a:off x="10292857" y="975180"/>
            <a:ext cx="1737361" cy="374571"/>
          </a:xfrm>
          <a:prstGeom prst="roundRect">
            <a:avLst/>
          </a:prstGeom>
          <a:solidFill>
            <a:schemeClr val="bg2">
              <a:lumMod val="90000"/>
            </a:schemeClr>
          </a:solidFill>
        </p:spPr>
        <p:txBody>
          <a:bodyPr wrap="square" rtlCol="0">
            <a:spAutoFit/>
          </a:bodyPr>
          <a:lstStyle/>
          <a:p>
            <a:pPr algn="ctr"/>
            <a:r>
              <a:rPr lang="en-US" sz="1600" b="1" dirty="0">
                <a:ln w="0"/>
                <a:solidFill>
                  <a:srgbClr val="C00000"/>
                </a:solidFill>
                <a:effectLst>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Feature Vector</a:t>
            </a:r>
          </a:p>
        </p:txBody>
      </p:sp>
    </p:spTree>
    <p:extLst>
      <p:ext uri="{BB962C8B-B14F-4D97-AF65-F5344CB8AC3E}">
        <p14:creationId xmlns:p14="http://schemas.microsoft.com/office/powerpoint/2010/main" val="31291491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BC75F7F4-3924-4D0C-84E5-4E5535E2FCFF}"/>
              </a:ext>
            </a:extLst>
          </p:cNvPr>
          <p:cNvSpPr txBox="1"/>
          <p:nvPr/>
        </p:nvSpPr>
        <p:spPr>
          <a:xfrm>
            <a:off x="363379" y="105239"/>
            <a:ext cx="11537889" cy="646986"/>
          </a:xfrm>
          <a:prstGeom prst="roundRect">
            <a:avLst/>
          </a:prstGeom>
          <a:solidFill>
            <a:schemeClr val="accent5">
              <a:lumMod val="50000"/>
            </a:schemeClr>
          </a:solidFill>
        </p:spPr>
        <p:txBody>
          <a:bodyPr wrap="square" rtlCol="0">
            <a:spAutoFit/>
          </a:bodyPr>
          <a:lstStyle/>
          <a:p>
            <a:r>
              <a:rPr lang="en-US" sz="3200" dirty="0">
                <a:solidFill>
                  <a:schemeClr val="bg1">
                    <a:lumMod val="85000"/>
                  </a:schemeClr>
                </a:solidFill>
                <a:latin typeface="Arial Rounded MT Bold" panose="020F0704030504030204" pitchFamily="34" charset="0"/>
              </a:rPr>
              <a:t>Model Continent: Convolutional NN</a:t>
            </a:r>
          </a:p>
        </p:txBody>
      </p:sp>
      <p:sp>
        <p:nvSpPr>
          <p:cNvPr id="15" name="Google Shape;79;p15">
            <a:extLst>
              <a:ext uri="{FF2B5EF4-FFF2-40B4-BE49-F238E27FC236}">
                <a16:creationId xmlns:a16="http://schemas.microsoft.com/office/drawing/2014/main" id="{C0E6EFF0-48B4-4AEA-936B-33B4E1A465ED}"/>
              </a:ext>
            </a:extLst>
          </p:cNvPr>
          <p:cNvSpPr/>
          <p:nvPr/>
        </p:nvSpPr>
        <p:spPr>
          <a:xfrm>
            <a:off x="363379" y="6244008"/>
            <a:ext cx="1737360" cy="457200"/>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dirty="0">
                <a:latin typeface="Arial" panose="020B0604020202020204" pitchFamily="34" charset="0"/>
                <a:cs typeface="Arial" panose="020B0604020202020204" pitchFamily="34" charset="0"/>
              </a:rPr>
              <a:t>Overview</a:t>
            </a:r>
            <a:endParaRPr sz="1600" dirty="0">
              <a:latin typeface="Arial" panose="020B0604020202020204" pitchFamily="34" charset="0"/>
              <a:cs typeface="Arial" panose="020B0604020202020204" pitchFamily="34" charset="0"/>
            </a:endParaRPr>
          </a:p>
        </p:txBody>
      </p:sp>
      <p:sp>
        <p:nvSpPr>
          <p:cNvPr id="18" name="Google Shape;81;p15">
            <a:extLst>
              <a:ext uri="{FF2B5EF4-FFF2-40B4-BE49-F238E27FC236}">
                <a16:creationId xmlns:a16="http://schemas.microsoft.com/office/drawing/2014/main" id="{4A8A72D2-1A43-4A5C-B2E4-F05D6D3B5A35}"/>
              </a:ext>
            </a:extLst>
          </p:cNvPr>
          <p:cNvSpPr/>
          <p:nvPr/>
        </p:nvSpPr>
        <p:spPr>
          <a:xfrm>
            <a:off x="1873579" y="6244008"/>
            <a:ext cx="1737360" cy="457200"/>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dirty="0">
                <a:solidFill>
                  <a:schemeClr val="tx1"/>
                </a:solidFill>
                <a:latin typeface="Arial" panose="020B0604020202020204" pitchFamily="34" charset="0"/>
                <a:cs typeface="Arial" panose="020B0604020202020204" pitchFamily="34" charset="0"/>
              </a:rPr>
              <a:t>Business use case</a:t>
            </a:r>
            <a:endParaRPr sz="1600" dirty="0">
              <a:solidFill>
                <a:schemeClr val="tx1"/>
              </a:solidFill>
              <a:latin typeface="Arial" panose="020B0604020202020204" pitchFamily="34" charset="0"/>
              <a:cs typeface="Arial" panose="020B0604020202020204" pitchFamily="34" charset="0"/>
            </a:endParaRPr>
          </a:p>
        </p:txBody>
      </p:sp>
      <p:sp>
        <p:nvSpPr>
          <p:cNvPr id="20" name="Google Shape;82;p15">
            <a:extLst>
              <a:ext uri="{FF2B5EF4-FFF2-40B4-BE49-F238E27FC236}">
                <a16:creationId xmlns:a16="http://schemas.microsoft.com/office/drawing/2014/main" id="{A8DA9DF5-9CBF-4C93-A34F-BC3A13BA0BE8}"/>
              </a:ext>
            </a:extLst>
          </p:cNvPr>
          <p:cNvSpPr/>
          <p:nvPr/>
        </p:nvSpPr>
        <p:spPr>
          <a:xfrm>
            <a:off x="3384744" y="6244008"/>
            <a:ext cx="1737360" cy="457200"/>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dirty="0">
                <a:latin typeface="Arial" panose="020B0604020202020204" pitchFamily="34" charset="0"/>
                <a:cs typeface="Arial" panose="020B0604020202020204" pitchFamily="34" charset="0"/>
              </a:rPr>
              <a:t>Data Description</a:t>
            </a:r>
            <a:endParaRPr sz="1600" dirty="0">
              <a:latin typeface="Arial" panose="020B0604020202020204" pitchFamily="34" charset="0"/>
              <a:cs typeface="Arial" panose="020B0604020202020204" pitchFamily="34" charset="0"/>
            </a:endParaRPr>
          </a:p>
        </p:txBody>
      </p:sp>
      <p:sp>
        <p:nvSpPr>
          <p:cNvPr id="21" name="Google Shape;83;p15">
            <a:extLst>
              <a:ext uri="{FF2B5EF4-FFF2-40B4-BE49-F238E27FC236}">
                <a16:creationId xmlns:a16="http://schemas.microsoft.com/office/drawing/2014/main" id="{AEB08AA8-8372-4FE7-AD3C-08654F4777E8}"/>
              </a:ext>
            </a:extLst>
          </p:cNvPr>
          <p:cNvSpPr/>
          <p:nvPr/>
        </p:nvSpPr>
        <p:spPr>
          <a:xfrm>
            <a:off x="4896234" y="6241418"/>
            <a:ext cx="1737360" cy="457200"/>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dirty="0">
                <a:latin typeface="Arial" panose="020B0604020202020204" pitchFamily="34" charset="0"/>
                <a:cs typeface="Arial" panose="020B0604020202020204" pitchFamily="34" charset="0"/>
              </a:rPr>
              <a:t>Feature Extraction</a:t>
            </a:r>
            <a:endParaRPr sz="1600" dirty="0">
              <a:latin typeface="Arial" panose="020B0604020202020204" pitchFamily="34" charset="0"/>
              <a:cs typeface="Arial" panose="020B0604020202020204" pitchFamily="34" charset="0"/>
            </a:endParaRPr>
          </a:p>
        </p:txBody>
      </p:sp>
      <p:sp>
        <p:nvSpPr>
          <p:cNvPr id="22" name="Google Shape;80;p15">
            <a:extLst>
              <a:ext uri="{FF2B5EF4-FFF2-40B4-BE49-F238E27FC236}">
                <a16:creationId xmlns:a16="http://schemas.microsoft.com/office/drawing/2014/main" id="{74A466E2-6609-4D8C-B2EA-29BA9C9C70CD}"/>
              </a:ext>
            </a:extLst>
          </p:cNvPr>
          <p:cNvSpPr/>
          <p:nvPr/>
        </p:nvSpPr>
        <p:spPr>
          <a:xfrm>
            <a:off x="9424177" y="6244008"/>
            <a:ext cx="1737360" cy="457200"/>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dirty="0">
                <a:latin typeface="Arial" panose="020B0604020202020204" pitchFamily="34" charset="0"/>
                <a:cs typeface="Arial" panose="020B0604020202020204" pitchFamily="34" charset="0"/>
              </a:rPr>
              <a:t>Demo</a:t>
            </a:r>
            <a:endParaRPr sz="1600" dirty="0">
              <a:latin typeface="Arial" panose="020B0604020202020204" pitchFamily="34" charset="0"/>
              <a:cs typeface="Arial" panose="020B0604020202020204" pitchFamily="34" charset="0"/>
            </a:endParaRPr>
          </a:p>
        </p:txBody>
      </p:sp>
      <p:sp>
        <p:nvSpPr>
          <p:cNvPr id="23" name="Google Shape;80;p15">
            <a:extLst>
              <a:ext uri="{FF2B5EF4-FFF2-40B4-BE49-F238E27FC236}">
                <a16:creationId xmlns:a16="http://schemas.microsoft.com/office/drawing/2014/main" id="{B8D1D5BB-DB77-465F-B67D-2364B41DFAFC}"/>
              </a:ext>
            </a:extLst>
          </p:cNvPr>
          <p:cNvSpPr/>
          <p:nvPr/>
        </p:nvSpPr>
        <p:spPr>
          <a:xfrm>
            <a:off x="7918370" y="6243878"/>
            <a:ext cx="1737360" cy="457200"/>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dirty="0">
                <a:latin typeface="Arial" panose="020B0604020202020204" pitchFamily="34" charset="0"/>
                <a:cs typeface="Arial" panose="020B0604020202020204" pitchFamily="34" charset="0"/>
              </a:rPr>
              <a:t>Conclusion</a:t>
            </a:r>
            <a:endParaRPr sz="1600" dirty="0">
              <a:latin typeface="Arial" panose="020B0604020202020204" pitchFamily="34" charset="0"/>
              <a:cs typeface="Arial" panose="020B0604020202020204" pitchFamily="34" charset="0"/>
            </a:endParaRPr>
          </a:p>
        </p:txBody>
      </p:sp>
      <p:sp>
        <p:nvSpPr>
          <p:cNvPr id="24" name="Google Shape;80;p15">
            <a:extLst>
              <a:ext uri="{FF2B5EF4-FFF2-40B4-BE49-F238E27FC236}">
                <a16:creationId xmlns:a16="http://schemas.microsoft.com/office/drawing/2014/main" id="{BADE9FED-3D47-4558-88DE-78AFB75F04F0}"/>
              </a:ext>
            </a:extLst>
          </p:cNvPr>
          <p:cNvSpPr/>
          <p:nvPr/>
        </p:nvSpPr>
        <p:spPr>
          <a:xfrm>
            <a:off x="6404689" y="6239940"/>
            <a:ext cx="1737360" cy="457200"/>
          </a:xfrm>
          <a:prstGeom prst="chevron">
            <a:avLst>
              <a:gd name="adj" fmla="val 50000"/>
            </a:avLst>
          </a:prstGeom>
          <a:solidFill>
            <a:schemeClr val="accent5">
              <a:lumMod val="5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dirty="0">
                <a:solidFill>
                  <a:schemeClr val="bg1"/>
                </a:solidFill>
                <a:latin typeface="Arial" panose="020B0604020202020204" pitchFamily="34" charset="0"/>
                <a:cs typeface="Arial" panose="020B0604020202020204" pitchFamily="34" charset="0"/>
              </a:rPr>
              <a:t>Model Summary</a:t>
            </a:r>
            <a:endParaRPr sz="1600" dirty="0">
              <a:solidFill>
                <a:schemeClr val="bg1"/>
              </a:solidFill>
              <a:latin typeface="Arial" panose="020B0604020202020204" pitchFamily="34" charset="0"/>
              <a:cs typeface="Arial" panose="020B0604020202020204" pitchFamily="34" charset="0"/>
            </a:endParaRPr>
          </a:p>
        </p:txBody>
      </p:sp>
      <p:pic>
        <p:nvPicPr>
          <p:cNvPr id="26" name="Picture 25" descr="A close up of a map&#10;&#10;Description automatically generated">
            <a:extLst>
              <a:ext uri="{FF2B5EF4-FFF2-40B4-BE49-F238E27FC236}">
                <a16:creationId xmlns:a16="http://schemas.microsoft.com/office/drawing/2014/main" id="{CF5C8DA2-F200-4EFE-99CF-14B7695FF6D5}"/>
              </a:ext>
            </a:extLst>
          </p:cNvPr>
          <p:cNvPicPr>
            <a:picLocks noChangeAspect="1"/>
          </p:cNvPicPr>
          <p:nvPr/>
        </p:nvPicPr>
        <p:blipFill rotWithShape="1">
          <a:blip r:embed="rId3">
            <a:extLst>
              <a:ext uri="{28A0092B-C50C-407E-A947-70E740481C1C}">
                <a14:useLocalDpi xmlns:a14="http://schemas.microsoft.com/office/drawing/2010/main" val="0"/>
              </a:ext>
            </a:extLst>
          </a:blip>
          <a:srcRect l="3921" t="5484" b="5950"/>
          <a:stretch/>
        </p:blipFill>
        <p:spPr>
          <a:xfrm>
            <a:off x="417876" y="1121492"/>
            <a:ext cx="3108960" cy="2242190"/>
          </a:xfrm>
          <a:prstGeom prst="rect">
            <a:avLst/>
          </a:prstGeom>
        </p:spPr>
      </p:pic>
      <p:pic>
        <p:nvPicPr>
          <p:cNvPr id="28" name="Picture 27" descr="A close up of a map&#10;&#10;Description automatically generated">
            <a:extLst>
              <a:ext uri="{FF2B5EF4-FFF2-40B4-BE49-F238E27FC236}">
                <a16:creationId xmlns:a16="http://schemas.microsoft.com/office/drawing/2014/main" id="{C3001B25-FB4A-40DF-B435-49853B949A01}"/>
              </a:ext>
            </a:extLst>
          </p:cNvPr>
          <p:cNvPicPr>
            <a:picLocks noChangeAspect="1"/>
          </p:cNvPicPr>
          <p:nvPr/>
        </p:nvPicPr>
        <p:blipFill rotWithShape="1">
          <a:blip r:embed="rId4">
            <a:extLst>
              <a:ext uri="{28A0092B-C50C-407E-A947-70E740481C1C}">
                <a14:useLocalDpi xmlns:a14="http://schemas.microsoft.com/office/drawing/2010/main" val="0"/>
              </a:ext>
            </a:extLst>
          </a:blip>
          <a:srcRect l="4843" t="5035" b="5597"/>
          <a:stretch/>
        </p:blipFill>
        <p:spPr>
          <a:xfrm>
            <a:off x="3733447" y="1097165"/>
            <a:ext cx="3036542" cy="2266470"/>
          </a:xfrm>
          <a:prstGeom prst="rect">
            <a:avLst/>
          </a:prstGeom>
        </p:spPr>
      </p:pic>
      <p:sp>
        <p:nvSpPr>
          <p:cNvPr id="29" name="TextBox 28">
            <a:extLst>
              <a:ext uri="{FF2B5EF4-FFF2-40B4-BE49-F238E27FC236}">
                <a16:creationId xmlns:a16="http://schemas.microsoft.com/office/drawing/2014/main" id="{9F7B7DF2-0F44-41C8-8586-5E91A6607C17}"/>
              </a:ext>
            </a:extLst>
          </p:cNvPr>
          <p:cNvSpPr txBox="1"/>
          <p:nvPr/>
        </p:nvSpPr>
        <p:spPr>
          <a:xfrm>
            <a:off x="4750596" y="758312"/>
            <a:ext cx="1364476" cy="369332"/>
          </a:xfrm>
          <a:prstGeom prst="rect">
            <a:avLst/>
          </a:prstGeom>
          <a:solidFill>
            <a:schemeClr val="accent2">
              <a:lumMod val="20000"/>
              <a:lumOff val="80000"/>
            </a:schemeClr>
          </a:solidFill>
        </p:spPr>
        <p:txBody>
          <a:bodyPr wrap="none" rtlCol="0">
            <a:spAutoFit/>
          </a:bodyPr>
          <a:lstStyle/>
          <a:p>
            <a:r>
              <a:rPr lang="en-US" dirty="0">
                <a:latin typeface="Arial" panose="020B0604020202020204" pitchFamily="34" charset="0"/>
                <a:cs typeface="Arial" panose="020B0604020202020204" pitchFamily="34" charset="0"/>
              </a:rPr>
              <a:t>Model Loss</a:t>
            </a:r>
          </a:p>
        </p:txBody>
      </p:sp>
      <p:sp>
        <p:nvSpPr>
          <p:cNvPr id="30" name="TextBox 29">
            <a:extLst>
              <a:ext uri="{FF2B5EF4-FFF2-40B4-BE49-F238E27FC236}">
                <a16:creationId xmlns:a16="http://schemas.microsoft.com/office/drawing/2014/main" id="{FD355B39-1D2B-437D-B3FF-A986624F4E81}"/>
              </a:ext>
            </a:extLst>
          </p:cNvPr>
          <p:cNvSpPr txBox="1"/>
          <p:nvPr/>
        </p:nvSpPr>
        <p:spPr>
          <a:xfrm>
            <a:off x="1622053" y="758312"/>
            <a:ext cx="1120820" cy="369332"/>
          </a:xfrm>
          <a:prstGeom prst="rect">
            <a:avLst/>
          </a:prstGeom>
          <a:solidFill>
            <a:schemeClr val="accent2">
              <a:lumMod val="20000"/>
              <a:lumOff val="80000"/>
            </a:schemeClr>
          </a:solidFill>
        </p:spPr>
        <p:txBody>
          <a:bodyPr wrap="none" rtlCol="0">
            <a:spAutoFit/>
          </a:bodyPr>
          <a:lstStyle/>
          <a:p>
            <a:r>
              <a:rPr lang="en-US" dirty="0">
                <a:latin typeface="Arial" panose="020B0604020202020204" pitchFamily="34" charset="0"/>
                <a:cs typeface="Arial" panose="020B0604020202020204" pitchFamily="34" charset="0"/>
              </a:rPr>
              <a:t>F1 Score</a:t>
            </a:r>
          </a:p>
        </p:txBody>
      </p:sp>
      <p:sp>
        <p:nvSpPr>
          <p:cNvPr id="31" name="TextBox 30">
            <a:extLst>
              <a:ext uri="{FF2B5EF4-FFF2-40B4-BE49-F238E27FC236}">
                <a16:creationId xmlns:a16="http://schemas.microsoft.com/office/drawing/2014/main" id="{E29B682F-87F4-4E40-BABA-33D026AB3176}"/>
              </a:ext>
            </a:extLst>
          </p:cNvPr>
          <p:cNvSpPr txBox="1"/>
          <p:nvPr/>
        </p:nvSpPr>
        <p:spPr>
          <a:xfrm>
            <a:off x="3146737" y="3301972"/>
            <a:ext cx="954107"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Epochs</a:t>
            </a:r>
          </a:p>
        </p:txBody>
      </p:sp>
      <p:cxnSp>
        <p:nvCxnSpPr>
          <p:cNvPr id="33" name="Straight Arrow Connector 32">
            <a:extLst>
              <a:ext uri="{FF2B5EF4-FFF2-40B4-BE49-F238E27FC236}">
                <a16:creationId xmlns:a16="http://schemas.microsoft.com/office/drawing/2014/main" id="{AEA694F0-2CB4-49B9-92FA-F82552B3416C}"/>
              </a:ext>
            </a:extLst>
          </p:cNvPr>
          <p:cNvCxnSpPr/>
          <p:nvPr/>
        </p:nvCxnSpPr>
        <p:spPr>
          <a:xfrm>
            <a:off x="4100844" y="3486638"/>
            <a:ext cx="1280160" cy="0"/>
          </a:xfrm>
          <a:prstGeom prst="straightConnector1">
            <a:avLst/>
          </a:prstGeom>
          <a:ln>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B94CA62C-F623-4851-8500-8783D2F4B0CB}"/>
              </a:ext>
            </a:extLst>
          </p:cNvPr>
          <p:cNvCxnSpPr>
            <a:cxnSpLocks/>
          </p:cNvCxnSpPr>
          <p:nvPr/>
        </p:nvCxnSpPr>
        <p:spPr>
          <a:xfrm flipH="1">
            <a:off x="1749115" y="3486638"/>
            <a:ext cx="1280160" cy="0"/>
          </a:xfrm>
          <a:prstGeom prst="straightConnector1">
            <a:avLst/>
          </a:prstGeom>
          <a:ln>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C8688FD2-CC2D-42B5-BE01-5A54FAF57616}"/>
              </a:ext>
            </a:extLst>
          </p:cNvPr>
          <p:cNvSpPr txBox="1"/>
          <p:nvPr/>
        </p:nvSpPr>
        <p:spPr>
          <a:xfrm rot="16200000">
            <a:off x="3238001" y="2119793"/>
            <a:ext cx="671979"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Loss</a:t>
            </a:r>
          </a:p>
        </p:txBody>
      </p:sp>
      <p:sp>
        <p:nvSpPr>
          <p:cNvPr id="36" name="TextBox 35">
            <a:extLst>
              <a:ext uri="{FF2B5EF4-FFF2-40B4-BE49-F238E27FC236}">
                <a16:creationId xmlns:a16="http://schemas.microsoft.com/office/drawing/2014/main" id="{98FB1369-DAD5-4C35-97D2-693E9BC3A606}"/>
              </a:ext>
            </a:extLst>
          </p:cNvPr>
          <p:cNvSpPr txBox="1"/>
          <p:nvPr/>
        </p:nvSpPr>
        <p:spPr>
          <a:xfrm rot="16200000">
            <a:off x="-267619" y="2144737"/>
            <a:ext cx="1120820"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F1 Score</a:t>
            </a:r>
          </a:p>
        </p:txBody>
      </p:sp>
      <p:pic>
        <p:nvPicPr>
          <p:cNvPr id="37" name="Picture 4">
            <a:extLst>
              <a:ext uri="{FF2B5EF4-FFF2-40B4-BE49-F238E27FC236}">
                <a16:creationId xmlns:a16="http://schemas.microsoft.com/office/drawing/2014/main" id="{13049DFD-51D5-421F-A4EA-70EC4BD7583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7797"/>
          <a:stretch/>
        </p:blipFill>
        <p:spPr bwMode="auto">
          <a:xfrm>
            <a:off x="122664" y="3914840"/>
            <a:ext cx="3981450" cy="2318550"/>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6">
            <a:extLst>
              <a:ext uri="{FF2B5EF4-FFF2-40B4-BE49-F238E27FC236}">
                <a16:creationId xmlns:a16="http://schemas.microsoft.com/office/drawing/2014/main" id="{1040BED6-82A9-43A8-89F4-AA8E05BF7DC7}"/>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7797"/>
          <a:stretch/>
        </p:blipFill>
        <p:spPr bwMode="auto">
          <a:xfrm>
            <a:off x="4104114" y="3876555"/>
            <a:ext cx="3981450" cy="2318551"/>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8">
            <a:extLst>
              <a:ext uri="{FF2B5EF4-FFF2-40B4-BE49-F238E27FC236}">
                <a16:creationId xmlns:a16="http://schemas.microsoft.com/office/drawing/2014/main" id="{3B780B8D-BC3D-4610-92A6-A9D6623BA9FA}"/>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7766"/>
          <a:stretch/>
        </p:blipFill>
        <p:spPr bwMode="auto">
          <a:xfrm>
            <a:off x="8085564" y="3823768"/>
            <a:ext cx="3981450" cy="2319316"/>
          </a:xfrm>
          <a:prstGeom prst="rect">
            <a:avLst/>
          </a:prstGeom>
          <a:noFill/>
          <a:extLst>
            <a:ext uri="{909E8E84-426E-40DD-AFC4-6F175D3DCCD1}">
              <a14:hiddenFill xmlns:a14="http://schemas.microsoft.com/office/drawing/2010/main">
                <a:solidFill>
                  <a:srgbClr val="FFFFFF"/>
                </a:solidFill>
              </a14:hiddenFill>
            </a:ext>
          </a:extLst>
        </p:spPr>
      </p:pic>
      <p:sp>
        <p:nvSpPr>
          <p:cNvPr id="44" name="TextBox 43">
            <a:extLst>
              <a:ext uri="{FF2B5EF4-FFF2-40B4-BE49-F238E27FC236}">
                <a16:creationId xmlns:a16="http://schemas.microsoft.com/office/drawing/2014/main" id="{0E6C5BAA-11FD-47E7-A093-D851E4207B46}"/>
              </a:ext>
            </a:extLst>
          </p:cNvPr>
          <p:cNvSpPr txBox="1"/>
          <p:nvPr/>
        </p:nvSpPr>
        <p:spPr>
          <a:xfrm>
            <a:off x="8297629" y="3626386"/>
            <a:ext cx="643318" cy="338554"/>
          </a:xfrm>
          <a:prstGeom prst="rect">
            <a:avLst/>
          </a:prstGeom>
          <a:solidFill>
            <a:srgbClr val="FFCCCC"/>
          </a:solidFill>
        </p:spPr>
        <p:txBody>
          <a:bodyPr wrap="square" rtlCol="0">
            <a:spAutoFit/>
          </a:bodyPr>
          <a:lstStyle/>
          <a:p>
            <a:r>
              <a:rPr lang="en-US" sz="1600" dirty="0">
                <a:latin typeface="Arial" panose="020B0604020202020204" pitchFamily="34" charset="0"/>
                <a:cs typeface="Arial" panose="020B0604020202020204" pitchFamily="34" charset="0"/>
              </a:rPr>
              <a:t>Test</a:t>
            </a:r>
          </a:p>
        </p:txBody>
      </p:sp>
      <p:sp>
        <p:nvSpPr>
          <p:cNvPr id="45" name="TextBox 44">
            <a:extLst>
              <a:ext uri="{FF2B5EF4-FFF2-40B4-BE49-F238E27FC236}">
                <a16:creationId xmlns:a16="http://schemas.microsoft.com/office/drawing/2014/main" id="{99A8C692-32F8-4179-B7D1-2FC79C4AC865}"/>
              </a:ext>
            </a:extLst>
          </p:cNvPr>
          <p:cNvSpPr txBox="1"/>
          <p:nvPr/>
        </p:nvSpPr>
        <p:spPr>
          <a:xfrm>
            <a:off x="4478701" y="3655236"/>
            <a:ext cx="549571" cy="338554"/>
          </a:xfrm>
          <a:prstGeom prst="rect">
            <a:avLst/>
          </a:prstGeom>
          <a:solidFill>
            <a:srgbClr val="FFCCCC"/>
          </a:solidFill>
        </p:spPr>
        <p:txBody>
          <a:bodyPr wrap="square" rtlCol="0">
            <a:spAutoFit/>
          </a:bodyPr>
          <a:lstStyle/>
          <a:p>
            <a:r>
              <a:rPr lang="en-US" sz="1600" dirty="0">
                <a:latin typeface="Arial" panose="020B0604020202020204" pitchFamily="34" charset="0"/>
                <a:cs typeface="Arial" panose="020B0604020202020204" pitchFamily="34" charset="0"/>
              </a:rPr>
              <a:t>Val</a:t>
            </a:r>
          </a:p>
        </p:txBody>
      </p:sp>
      <p:sp>
        <p:nvSpPr>
          <p:cNvPr id="46" name="TextBox 45">
            <a:extLst>
              <a:ext uri="{FF2B5EF4-FFF2-40B4-BE49-F238E27FC236}">
                <a16:creationId xmlns:a16="http://schemas.microsoft.com/office/drawing/2014/main" id="{4DAABB08-AE78-44C4-833E-75C9CB6D7FED}"/>
              </a:ext>
            </a:extLst>
          </p:cNvPr>
          <p:cNvSpPr txBox="1"/>
          <p:nvPr/>
        </p:nvSpPr>
        <p:spPr>
          <a:xfrm>
            <a:off x="401479" y="3664395"/>
            <a:ext cx="643318" cy="338554"/>
          </a:xfrm>
          <a:prstGeom prst="rect">
            <a:avLst/>
          </a:prstGeom>
          <a:solidFill>
            <a:srgbClr val="FFCCCC"/>
          </a:solidFill>
        </p:spPr>
        <p:txBody>
          <a:bodyPr wrap="square" rtlCol="0">
            <a:spAutoFit/>
          </a:bodyPr>
          <a:lstStyle/>
          <a:p>
            <a:r>
              <a:rPr lang="en-US" sz="1600" dirty="0">
                <a:latin typeface="Arial" panose="020B0604020202020204" pitchFamily="34" charset="0"/>
                <a:cs typeface="Arial" panose="020B0604020202020204" pitchFamily="34" charset="0"/>
              </a:rPr>
              <a:t>Train</a:t>
            </a:r>
          </a:p>
        </p:txBody>
      </p:sp>
      <p:graphicFrame>
        <p:nvGraphicFramePr>
          <p:cNvPr id="47" name="Table 13">
            <a:extLst>
              <a:ext uri="{FF2B5EF4-FFF2-40B4-BE49-F238E27FC236}">
                <a16:creationId xmlns:a16="http://schemas.microsoft.com/office/drawing/2014/main" id="{A68EF72F-AE9B-4CDB-9CE0-85A064D98C8B}"/>
              </a:ext>
            </a:extLst>
          </p:cNvPr>
          <p:cNvGraphicFramePr>
            <a:graphicFrameLocks noGrp="1"/>
          </p:cNvGraphicFramePr>
          <p:nvPr>
            <p:extLst>
              <p:ext uri="{D42A27DB-BD31-4B8C-83A1-F6EECF244321}">
                <p14:modId xmlns:p14="http://schemas.microsoft.com/office/powerpoint/2010/main" val="144454434"/>
              </p:ext>
            </p:extLst>
          </p:nvPr>
        </p:nvGraphicFramePr>
        <p:xfrm>
          <a:off x="7799676" y="773203"/>
          <a:ext cx="4087524" cy="1172476"/>
        </p:xfrm>
        <a:graphic>
          <a:graphicData uri="http://schemas.openxmlformats.org/drawingml/2006/table">
            <a:tbl>
              <a:tblPr firstRow="1" bandRow="1">
                <a:tableStyleId>{7DF18680-E054-41AD-8BC1-D1AEF772440D}</a:tableStyleId>
              </a:tblPr>
              <a:tblGrid>
                <a:gridCol w="936361">
                  <a:extLst>
                    <a:ext uri="{9D8B030D-6E8A-4147-A177-3AD203B41FA5}">
                      <a16:colId xmlns:a16="http://schemas.microsoft.com/office/drawing/2014/main" val="2817360426"/>
                    </a:ext>
                  </a:extLst>
                </a:gridCol>
                <a:gridCol w="1603717">
                  <a:extLst>
                    <a:ext uri="{9D8B030D-6E8A-4147-A177-3AD203B41FA5}">
                      <a16:colId xmlns:a16="http://schemas.microsoft.com/office/drawing/2014/main" val="1631983339"/>
                    </a:ext>
                  </a:extLst>
                </a:gridCol>
                <a:gridCol w="1547446">
                  <a:extLst>
                    <a:ext uri="{9D8B030D-6E8A-4147-A177-3AD203B41FA5}">
                      <a16:colId xmlns:a16="http://schemas.microsoft.com/office/drawing/2014/main" val="1655304535"/>
                    </a:ext>
                  </a:extLst>
                </a:gridCol>
              </a:tblGrid>
              <a:tr h="293119">
                <a:tc>
                  <a:txBody>
                    <a:bodyPr/>
                    <a:lstStyle/>
                    <a:p>
                      <a:r>
                        <a:rPr lang="en-US" sz="1200" dirty="0">
                          <a:latin typeface="Arial" panose="020B0604020202020204" pitchFamily="34" charset="0"/>
                          <a:cs typeface="Arial" panose="020B0604020202020204" pitchFamily="34" charset="0"/>
                        </a:rPr>
                        <a:t>Dataset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66"/>
                    </a:solidFill>
                  </a:tcPr>
                </a:tc>
                <a:tc>
                  <a:txBody>
                    <a:bodyPr/>
                    <a:lstStyle/>
                    <a:p>
                      <a:r>
                        <a:rPr lang="en-US" sz="1200" dirty="0">
                          <a:latin typeface="Arial" panose="020B0604020202020204" pitchFamily="34" charset="0"/>
                          <a:cs typeface="Arial" panose="020B0604020202020204" pitchFamily="34" charset="0"/>
                        </a:rPr>
                        <a:t>Frame F1 Score</a:t>
                      </a:r>
                      <a:endParaRPr lang="en-US" sz="105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66"/>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Arial" panose="020B0604020202020204" pitchFamily="34" charset="0"/>
                          <a:cs typeface="Arial" panose="020B0604020202020204" pitchFamily="34" charset="0"/>
                        </a:rPr>
                        <a:t>Speaker F1- Score</a:t>
                      </a:r>
                      <a:endParaRPr lang="en-US" sz="105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66"/>
                    </a:solidFill>
                  </a:tcPr>
                </a:tc>
                <a:extLst>
                  <a:ext uri="{0D108BD9-81ED-4DB2-BD59-A6C34878D82A}">
                    <a16:rowId xmlns:a16="http://schemas.microsoft.com/office/drawing/2014/main" val="2487386836"/>
                  </a:ext>
                </a:extLst>
              </a:tr>
              <a:tr h="293119">
                <a:tc>
                  <a:txBody>
                    <a:bodyPr/>
                    <a:lstStyle/>
                    <a:p>
                      <a:r>
                        <a:rPr lang="en-US" sz="1200" dirty="0">
                          <a:latin typeface="Arial" panose="020B0604020202020204" pitchFamily="34" charset="0"/>
                          <a:cs typeface="Arial" panose="020B0604020202020204" pitchFamily="34" charset="0"/>
                        </a:rPr>
                        <a:t>Train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dirty="0">
                          <a:latin typeface="Arial" panose="020B0604020202020204" pitchFamily="34" charset="0"/>
                          <a:cs typeface="Arial" panose="020B0604020202020204" pitchFamily="34" charset="0"/>
                        </a:rPr>
                        <a:t>0.832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dirty="0">
                          <a:latin typeface="Arial" panose="020B0604020202020204" pitchFamily="34" charset="0"/>
                          <a:cs typeface="Arial" panose="020B0604020202020204" pitchFamily="34" charset="0"/>
                        </a:rPr>
                        <a:t>0.883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8716519"/>
                  </a:ext>
                </a:extLst>
              </a:tr>
              <a:tr h="293119">
                <a:tc>
                  <a:txBody>
                    <a:bodyPr/>
                    <a:lstStyle/>
                    <a:p>
                      <a:r>
                        <a:rPr lang="en-US" sz="1200" dirty="0">
                          <a:latin typeface="Arial" panose="020B0604020202020204" pitchFamily="34" charset="0"/>
                          <a:cs typeface="Arial" panose="020B0604020202020204" pitchFamily="34" charset="0"/>
                        </a:rPr>
                        <a:t>Validation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dirty="0">
                          <a:latin typeface="Arial" panose="020B0604020202020204" pitchFamily="34" charset="0"/>
                          <a:cs typeface="Arial" panose="020B0604020202020204" pitchFamily="34" charset="0"/>
                        </a:rPr>
                        <a:t>0.758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dirty="0">
                          <a:latin typeface="Arial" panose="020B0604020202020204" pitchFamily="34" charset="0"/>
                          <a:cs typeface="Arial" panose="020B0604020202020204" pitchFamily="34" charset="0"/>
                        </a:rPr>
                        <a:t>0.796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85007416"/>
                  </a:ext>
                </a:extLst>
              </a:tr>
              <a:tr h="293119">
                <a:tc>
                  <a:txBody>
                    <a:bodyPr/>
                    <a:lstStyle/>
                    <a:p>
                      <a:r>
                        <a:rPr lang="en-US" sz="1200" dirty="0">
                          <a:latin typeface="Arial" panose="020B0604020202020204" pitchFamily="34" charset="0"/>
                          <a:cs typeface="Arial" panose="020B0604020202020204" pitchFamily="34" charset="0"/>
                        </a:rPr>
                        <a:t>Test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dirty="0">
                          <a:latin typeface="Arial" panose="020B0604020202020204" pitchFamily="34" charset="0"/>
                          <a:cs typeface="Arial" panose="020B0604020202020204" pitchFamily="34" charset="0"/>
                        </a:rPr>
                        <a:t>0.760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dirty="0">
                          <a:latin typeface="Arial" panose="020B0604020202020204" pitchFamily="34" charset="0"/>
                          <a:cs typeface="Arial" panose="020B0604020202020204" pitchFamily="34" charset="0"/>
                        </a:rPr>
                        <a:t>0.798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6962144"/>
                  </a:ext>
                </a:extLst>
              </a:tr>
            </a:tbl>
          </a:graphicData>
        </a:graphic>
      </p:graphicFrame>
      <p:graphicFrame>
        <p:nvGraphicFramePr>
          <p:cNvPr id="48" name="Table 13">
            <a:extLst>
              <a:ext uri="{FF2B5EF4-FFF2-40B4-BE49-F238E27FC236}">
                <a16:creationId xmlns:a16="http://schemas.microsoft.com/office/drawing/2014/main" id="{61B39978-7DD8-4254-865E-4699148638DD}"/>
              </a:ext>
            </a:extLst>
          </p:cNvPr>
          <p:cNvGraphicFramePr>
            <a:graphicFrameLocks noGrp="1"/>
          </p:cNvGraphicFramePr>
          <p:nvPr>
            <p:extLst>
              <p:ext uri="{D42A27DB-BD31-4B8C-83A1-F6EECF244321}">
                <p14:modId xmlns:p14="http://schemas.microsoft.com/office/powerpoint/2010/main" val="729243779"/>
              </p:ext>
            </p:extLst>
          </p:nvPr>
        </p:nvGraphicFramePr>
        <p:xfrm>
          <a:off x="7799676" y="1945679"/>
          <a:ext cx="4094238" cy="1672838"/>
        </p:xfrm>
        <a:graphic>
          <a:graphicData uri="http://schemas.openxmlformats.org/drawingml/2006/table">
            <a:tbl>
              <a:tblPr firstRow="1" bandRow="1">
                <a:tableStyleId>{7DF18680-E054-41AD-8BC1-D1AEF772440D}</a:tableStyleId>
              </a:tblPr>
              <a:tblGrid>
                <a:gridCol w="943075">
                  <a:extLst>
                    <a:ext uri="{9D8B030D-6E8A-4147-A177-3AD203B41FA5}">
                      <a16:colId xmlns:a16="http://schemas.microsoft.com/office/drawing/2014/main" val="2817360426"/>
                    </a:ext>
                  </a:extLst>
                </a:gridCol>
                <a:gridCol w="893618">
                  <a:extLst>
                    <a:ext uri="{9D8B030D-6E8A-4147-A177-3AD203B41FA5}">
                      <a16:colId xmlns:a16="http://schemas.microsoft.com/office/drawing/2014/main" val="1631983339"/>
                    </a:ext>
                  </a:extLst>
                </a:gridCol>
                <a:gridCol w="703385">
                  <a:extLst>
                    <a:ext uri="{9D8B030D-6E8A-4147-A177-3AD203B41FA5}">
                      <a16:colId xmlns:a16="http://schemas.microsoft.com/office/drawing/2014/main" val="1655304535"/>
                    </a:ext>
                  </a:extLst>
                </a:gridCol>
                <a:gridCol w="759655">
                  <a:extLst>
                    <a:ext uri="{9D8B030D-6E8A-4147-A177-3AD203B41FA5}">
                      <a16:colId xmlns:a16="http://schemas.microsoft.com/office/drawing/2014/main" val="3032272573"/>
                    </a:ext>
                  </a:extLst>
                </a:gridCol>
                <a:gridCol w="794505">
                  <a:extLst>
                    <a:ext uri="{9D8B030D-6E8A-4147-A177-3AD203B41FA5}">
                      <a16:colId xmlns:a16="http://schemas.microsoft.com/office/drawing/2014/main" val="2983306320"/>
                    </a:ext>
                  </a:extLst>
                </a:gridCol>
              </a:tblGrid>
              <a:tr h="293119">
                <a:tc>
                  <a:txBody>
                    <a:bodyPr/>
                    <a:lstStyle/>
                    <a:p>
                      <a:r>
                        <a:rPr lang="en-US" sz="1200" dirty="0">
                          <a:latin typeface="Arial" panose="020B0604020202020204" pitchFamily="34" charset="0"/>
                          <a:cs typeface="Arial" panose="020B0604020202020204" pitchFamily="34" charset="0"/>
                        </a:rPr>
                        <a:t>Accent </a:t>
                      </a:r>
                    </a:p>
                    <a:p>
                      <a:r>
                        <a:rPr lang="en-US" sz="1200" dirty="0">
                          <a:latin typeface="Arial" panose="020B0604020202020204" pitchFamily="34" charset="0"/>
                          <a:cs typeface="Arial" panose="020B0604020202020204" pitchFamily="34" charset="0"/>
                        </a:rPr>
                        <a:t>Label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50000"/>
                      </a:schemeClr>
                    </a:solidFill>
                  </a:tcPr>
                </a:tc>
                <a:tc>
                  <a:txBody>
                    <a:bodyPr/>
                    <a:lstStyle/>
                    <a:p>
                      <a:r>
                        <a:rPr lang="en-US" sz="1200" dirty="0">
                          <a:latin typeface="Arial" panose="020B0604020202020204" pitchFamily="34" charset="0"/>
                          <a:cs typeface="Arial" panose="020B0604020202020204" pitchFamily="34" charset="0"/>
                        </a:rPr>
                        <a:t>Precision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5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Arial" panose="020B0604020202020204" pitchFamily="34" charset="0"/>
                          <a:cs typeface="Arial" panose="020B0604020202020204" pitchFamily="34" charset="0"/>
                        </a:rPr>
                        <a:t>Recall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5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Arial" panose="020B0604020202020204" pitchFamily="34" charset="0"/>
                          <a:cs typeface="Arial" panose="020B0604020202020204" pitchFamily="34" charset="0"/>
                        </a:rPr>
                        <a:t>F1 score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5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Arial" panose="020B0604020202020204" pitchFamily="34" charset="0"/>
                          <a:cs typeface="Arial" panose="020B0604020202020204" pitchFamily="34" charset="0"/>
                        </a:rPr>
                        <a:t>Support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50000"/>
                      </a:schemeClr>
                    </a:solidFill>
                  </a:tcPr>
                </a:tc>
                <a:extLst>
                  <a:ext uri="{0D108BD9-81ED-4DB2-BD59-A6C34878D82A}">
                    <a16:rowId xmlns:a16="http://schemas.microsoft.com/office/drawing/2014/main" val="2487386836"/>
                  </a:ext>
                </a:extLst>
              </a:tr>
              <a:tr h="188607">
                <a:tc>
                  <a:txBody>
                    <a:bodyPr/>
                    <a:lstStyle/>
                    <a:p>
                      <a:r>
                        <a:rPr lang="en-US" sz="1100" dirty="0">
                          <a:latin typeface="Arial" panose="020B0604020202020204" pitchFamily="34" charset="0"/>
                          <a:cs typeface="Arial" panose="020B0604020202020204" pitchFamily="34" charset="0"/>
                        </a:rPr>
                        <a:t>North America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100" dirty="0">
                          <a:latin typeface="Arial" panose="020B0604020202020204" pitchFamily="34" charset="0"/>
                          <a:cs typeface="Arial" panose="020B0604020202020204" pitchFamily="34" charset="0"/>
                        </a:rPr>
                        <a:t>0.79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100" dirty="0">
                          <a:latin typeface="Arial" panose="020B0604020202020204" pitchFamily="34" charset="0"/>
                          <a:cs typeface="Arial" panose="020B0604020202020204" pitchFamily="34" charset="0"/>
                        </a:rPr>
                        <a:t>0.71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100" dirty="0">
                          <a:latin typeface="Arial" panose="020B0604020202020204" pitchFamily="34" charset="0"/>
                          <a:cs typeface="Arial" panose="020B0604020202020204" pitchFamily="34" charset="0"/>
                        </a:rPr>
                        <a:t>0.75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100" dirty="0">
                          <a:latin typeface="Arial" panose="020B0604020202020204" pitchFamily="34" charset="0"/>
                          <a:cs typeface="Arial" panose="020B0604020202020204" pitchFamily="34" charset="0"/>
                        </a:rPr>
                        <a:t>1800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8716519"/>
                  </a:ext>
                </a:extLst>
              </a:tr>
              <a:tr h="248484">
                <a:tc>
                  <a:txBody>
                    <a:bodyPr/>
                    <a:lstStyle/>
                    <a:p>
                      <a:r>
                        <a:rPr lang="en-US" sz="1100" dirty="0">
                          <a:latin typeface="Arial" panose="020B0604020202020204" pitchFamily="34" charset="0"/>
                          <a:cs typeface="Arial" panose="020B0604020202020204" pitchFamily="34" charset="0"/>
                        </a:rPr>
                        <a:t>Europe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100" dirty="0">
                          <a:latin typeface="Arial" panose="020B0604020202020204" pitchFamily="34" charset="0"/>
                          <a:cs typeface="Arial" panose="020B0604020202020204" pitchFamily="34" charset="0"/>
                        </a:rPr>
                        <a:t>0.82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100" dirty="0">
                          <a:latin typeface="Arial" panose="020B0604020202020204" pitchFamily="34" charset="0"/>
                          <a:cs typeface="Arial" panose="020B0604020202020204" pitchFamily="34" charset="0"/>
                        </a:rPr>
                        <a:t>0.85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100" dirty="0">
                          <a:latin typeface="Arial" panose="020B0604020202020204" pitchFamily="34" charset="0"/>
                          <a:cs typeface="Arial" panose="020B0604020202020204" pitchFamily="34" charset="0"/>
                        </a:rPr>
                        <a:t>0.83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100" dirty="0">
                          <a:latin typeface="Arial" panose="020B0604020202020204" pitchFamily="34" charset="0"/>
                          <a:cs typeface="Arial" panose="020B0604020202020204" pitchFamily="34" charset="0"/>
                        </a:rPr>
                        <a:t>2342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85007416"/>
                  </a:ext>
                </a:extLst>
              </a:tr>
              <a:tr h="270758">
                <a:tc>
                  <a:txBody>
                    <a:bodyPr/>
                    <a:lstStyle/>
                    <a:p>
                      <a:r>
                        <a:rPr lang="en-US" sz="1100" dirty="0">
                          <a:latin typeface="Arial" panose="020B0604020202020204" pitchFamily="34" charset="0"/>
                          <a:cs typeface="Arial" panose="020B0604020202020204" pitchFamily="34" charset="0"/>
                        </a:rPr>
                        <a:t>India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100" dirty="0">
                          <a:latin typeface="Arial" panose="020B0604020202020204" pitchFamily="34" charset="0"/>
                          <a:cs typeface="Arial" panose="020B0604020202020204" pitchFamily="34" charset="0"/>
                        </a:rPr>
                        <a:t>0.73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100" dirty="0">
                          <a:latin typeface="Arial" panose="020B0604020202020204" pitchFamily="34" charset="0"/>
                          <a:cs typeface="Arial" panose="020B0604020202020204" pitchFamily="34" charset="0"/>
                        </a:rPr>
                        <a:t>0.81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100" dirty="0">
                          <a:latin typeface="Arial" panose="020B0604020202020204" pitchFamily="34" charset="0"/>
                          <a:cs typeface="Arial" panose="020B0604020202020204" pitchFamily="34" charset="0"/>
                        </a:rPr>
                        <a:t>0.77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100" dirty="0">
                          <a:latin typeface="Arial" panose="020B0604020202020204" pitchFamily="34" charset="0"/>
                          <a:cs typeface="Arial" panose="020B0604020202020204" pitchFamily="34" charset="0"/>
                        </a:rPr>
                        <a:t>900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6962144"/>
                  </a:ext>
                </a:extLst>
              </a:tr>
              <a:tr h="225083">
                <a:tc>
                  <a:txBody>
                    <a:bodyPr/>
                    <a:lstStyle/>
                    <a:p>
                      <a:r>
                        <a:rPr lang="en-US" sz="1100" dirty="0">
                          <a:latin typeface="Arial" panose="020B0604020202020204" pitchFamily="34" charset="0"/>
                          <a:cs typeface="Arial" panose="020B0604020202020204" pitchFamily="34" charset="0"/>
                        </a:rPr>
                        <a:t>Oceania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100" dirty="0">
                          <a:latin typeface="Arial" panose="020B0604020202020204" pitchFamily="34" charset="0"/>
                          <a:cs typeface="Arial" panose="020B0604020202020204" pitchFamily="34" charset="0"/>
                        </a:rPr>
                        <a:t>0.81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100" dirty="0">
                          <a:latin typeface="Arial" panose="020B0604020202020204" pitchFamily="34" charset="0"/>
                          <a:cs typeface="Arial" panose="020B0604020202020204" pitchFamily="34" charset="0"/>
                        </a:rPr>
                        <a:t>0.82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100" dirty="0">
                          <a:latin typeface="Arial" panose="020B0604020202020204" pitchFamily="34" charset="0"/>
                          <a:cs typeface="Arial" panose="020B0604020202020204" pitchFamily="34" charset="0"/>
                        </a:rPr>
                        <a:t>0.82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100" dirty="0">
                          <a:latin typeface="Arial" panose="020B0604020202020204" pitchFamily="34" charset="0"/>
                          <a:cs typeface="Arial" panose="020B0604020202020204" pitchFamily="34" charset="0"/>
                        </a:rPr>
                        <a:t>1573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85259275"/>
                  </a:ext>
                </a:extLst>
              </a:tr>
            </a:tbl>
          </a:graphicData>
        </a:graphic>
      </p:graphicFrame>
      <p:sp>
        <p:nvSpPr>
          <p:cNvPr id="52" name="TextBox 51">
            <a:extLst>
              <a:ext uri="{FF2B5EF4-FFF2-40B4-BE49-F238E27FC236}">
                <a16:creationId xmlns:a16="http://schemas.microsoft.com/office/drawing/2014/main" id="{B8089B79-86EC-4099-AC25-36D034C5B789}"/>
              </a:ext>
            </a:extLst>
          </p:cNvPr>
          <p:cNvSpPr txBox="1"/>
          <p:nvPr/>
        </p:nvSpPr>
        <p:spPr>
          <a:xfrm>
            <a:off x="6878309" y="1935706"/>
            <a:ext cx="914400" cy="954107"/>
          </a:xfrm>
          <a:prstGeom prst="rect">
            <a:avLst/>
          </a:prstGeom>
          <a:solidFill>
            <a:srgbClr val="FFCCCC"/>
          </a:solidFill>
        </p:spPr>
        <p:txBody>
          <a:bodyPr wrap="square" rtlCol="0">
            <a:spAutoFit/>
          </a:bodyPr>
          <a:lstStyle/>
          <a:p>
            <a:r>
              <a:rPr lang="en-US" sz="1600" b="1" dirty="0">
                <a:latin typeface="Arial" panose="020B0604020202020204" pitchFamily="34" charset="0"/>
                <a:cs typeface="Arial" panose="020B0604020202020204" pitchFamily="34" charset="0"/>
              </a:rPr>
              <a:t>Test</a:t>
            </a:r>
          </a:p>
          <a:p>
            <a:endParaRPr lang="en-US" sz="1600" b="1" dirty="0">
              <a:latin typeface="Arial" panose="020B0604020202020204" pitchFamily="34" charset="0"/>
              <a:cs typeface="Arial" panose="020B0604020202020204" pitchFamily="34" charset="0"/>
            </a:endParaRPr>
          </a:p>
          <a:p>
            <a:r>
              <a:rPr lang="en-US" sz="1100" dirty="0">
                <a:latin typeface="Arial" panose="020B0604020202020204" pitchFamily="34" charset="0"/>
                <a:cs typeface="Arial" panose="020B0604020202020204" pitchFamily="34" charset="0"/>
              </a:rPr>
              <a:t>Speaker Level</a:t>
            </a:r>
          </a:p>
        </p:txBody>
      </p:sp>
      <p:sp>
        <p:nvSpPr>
          <p:cNvPr id="53" name="TextBox 52">
            <a:extLst>
              <a:ext uri="{FF2B5EF4-FFF2-40B4-BE49-F238E27FC236}">
                <a16:creationId xmlns:a16="http://schemas.microsoft.com/office/drawing/2014/main" id="{DD131072-DE87-4810-8420-525C1BF37B6E}"/>
              </a:ext>
            </a:extLst>
          </p:cNvPr>
          <p:cNvSpPr txBox="1"/>
          <p:nvPr/>
        </p:nvSpPr>
        <p:spPr>
          <a:xfrm>
            <a:off x="6872738" y="770412"/>
            <a:ext cx="914400" cy="338554"/>
          </a:xfrm>
          <a:prstGeom prst="rect">
            <a:avLst/>
          </a:prstGeom>
          <a:solidFill>
            <a:srgbClr val="FFCCCC"/>
          </a:solidFill>
        </p:spPr>
        <p:txBody>
          <a:bodyPr wrap="square" rtlCol="0">
            <a:spAutoFit/>
          </a:bodyPr>
          <a:lstStyle/>
          <a:p>
            <a:r>
              <a:rPr lang="en-US" sz="1600" b="1" dirty="0">
                <a:latin typeface="Arial" panose="020B0604020202020204" pitchFamily="34" charset="0"/>
                <a:cs typeface="Arial" panose="020B0604020202020204" pitchFamily="34" charset="0"/>
              </a:rPr>
              <a:t>Overall</a:t>
            </a:r>
          </a:p>
        </p:txBody>
      </p:sp>
    </p:spTree>
    <p:extLst>
      <p:ext uri="{BB962C8B-B14F-4D97-AF65-F5344CB8AC3E}">
        <p14:creationId xmlns:p14="http://schemas.microsoft.com/office/powerpoint/2010/main" val="39251534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BC75F7F4-3924-4D0C-84E5-4E5535E2FCFF}"/>
              </a:ext>
            </a:extLst>
          </p:cNvPr>
          <p:cNvSpPr txBox="1"/>
          <p:nvPr/>
        </p:nvSpPr>
        <p:spPr>
          <a:xfrm>
            <a:off x="363379" y="105239"/>
            <a:ext cx="11537889" cy="646986"/>
          </a:xfrm>
          <a:prstGeom prst="roundRect">
            <a:avLst/>
          </a:prstGeom>
          <a:solidFill>
            <a:schemeClr val="accent5">
              <a:lumMod val="50000"/>
            </a:schemeClr>
          </a:solidFill>
        </p:spPr>
        <p:txBody>
          <a:bodyPr wrap="square" rtlCol="0">
            <a:spAutoFit/>
          </a:bodyPr>
          <a:lstStyle/>
          <a:p>
            <a:r>
              <a:rPr lang="en-US" sz="3200" dirty="0">
                <a:solidFill>
                  <a:schemeClr val="bg1">
                    <a:lumMod val="85000"/>
                  </a:schemeClr>
                </a:solidFill>
                <a:latin typeface="Arial Rounded MT Bold" panose="020F0704030504030204" pitchFamily="34" charset="0"/>
              </a:rPr>
              <a:t>Model Top 5 Accents: Convolutional NN</a:t>
            </a:r>
          </a:p>
        </p:txBody>
      </p:sp>
      <p:sp>
        <p:nvSpPr>
          <p:cNvPr id="15" name="Google Shape;79;p15">
            <a:extLst>
              <a:ext uri="{FF2B5EF4-FFF2-40B4-BE49-F238E27FC236}">
                <a16:creationId xmlns:a16="http://schemas.microsoft.com/office/drawing/2014/main" id="{C0E6EFF0-48B4-4AEA-936B-33B4E1A465ED}"/>
              </a:ext>
            </a:extLst>
          </p:cNvPr>
          <p:cNvSpPr/>
          <p:nvPr/>
        </p:nvSpPr>
        <p:spPr>
          <a:xfrm>
            <a:off x="363379" y="6244008"/>
            <a:ext cx="1737360" cy="457200"/>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dirty="0">
                <a:latin typeface="Arial" panose="020B0604020202020204" pitchFamily="34" charset="0"/>
                <a:cs typeface="Arial" panose="020B0604020202020204" pitchFamily="34" charset="0"/>
              </a:rPr>
              <a:t>Overview</a:t>
            </a:r>
            <a:endParaRPr sz="1600" dirty="0">
              <a:latin typeface="Arial" panose="020B0604020202020204" pitchFamily="34" charset="0"/>
              <a:cs typeface="Arial" panose="020B0604020202020204" pitchFamily="34" charset="0"/>
            </a:endParaRPr>
          </a:p>
        </p:txBody>
      </p:sp>
      <p:sp>
        <p:nvSpPr>
          <p:cNvPr id="18" name="Google Shape;81;p15">
            <a:extLst>
              <a:ext uri="{FF2B5EF4-FFF2-40B4-BE49-F238E27FC236}">
                <a16:creationId xmlns:a16="http://schemas.microsoft.com/office/drawing/2014/main" id="{4A8A72D2-1A43-4A5C-B2E4-F05D6D3B5A35}"/>
              </a:ext>
            </a:extLst>
          </p:cNvPr>
          <p:cNvSpPr/>
          <p:nvPr/>
        </p:nvSpPr>
        <p:spPr>
          <a:xfrm>
            <a:off x="1873579" y="6244008"/>
            <a:ext cx="1737360" cy="457200"/>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dirty="0">
                <a:solidFill>
                  <a:schemeClr val="tx1"/>
                </a:solidFill>
                <a:latin typeface="Arial" panose="020B0604020202020204" pitchFamily="34" charset="0"/>
                <a:cs typeface="Arial" panose="020B0604020202020204" pitchFamily="34" charset="0"/>
              </a:rPr>
              <a:t>Business use case</a:t>
            </a:r>
            <a:endParaRPr sz="1600" dirty="0">
              <a:solidFill>
                <a:schemeClr val="tx1"/>
              </a:solidFill>
              <a:latin typeface="Arial" panose="020B0604020202020204" pitchFamily="34" charset="0"/>
              <a:cs typeface="Arial" panose="020B0604020202020204" pitchFamily="34" charset="0"/>
            </a:endParaRPr>
          </a:p>
        </p:txBody>
      </p:sp>
      <p:sp>
        <p:nvSpPr>
          <p:cNvPr id="20" name="Google Shape;82;p15">
            <a:extLst>
              <a:ext uri="{FF2B5EF4-FFF2-40B4-BE49-F238E27FC236}">
                <a16:creationId xmlns:a16="http://schemas.microsoft.com/office/drawing/2014/main" id="{A8DA9DF5-9CBF-4C93-A34F-BC3A13BA0BE8}"/>
              </a:ext>
            </a:extLst>
          </p:cNvPr>
          <p:cNvSpPr/>
          <p:nvPr/>
        </p:nvSpPr>
        <p:spPr>
          <a:xfrm>
            <a:off x="3384744" y="6244008"/>
            <a:ext cx="1737360" cy="457200"/>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dirty="0">
                <a:latin typeface="Arial" panose="020B0604020202020204" pitchFamily="34" charset="0"/>
                <a:cs typeface="Arial" panose="020B0604020202020204" pitchFamily="34" charset="0"/>
              </a:rPr>
              <a:t>Data Description</a:t>
            </a:r>
            <a:endParaRPr sz="1600" dirty="0">
              <a:latin typeface="Arial" panose="020B0604020202020204" pitchFamily="34" charset="0"/>
              <a:cs typeface="Arial" panose="020B0604020202020204" pitchFamily="34" charset="0"/>
            </a:endParaRPr>
          </a:p>
        </p:txBody>
      </p:sp>
      <p:sp>
        <p:nvSpPr>
          <p:cNvPr id="21" name="Google Shape;83;p15">
            <a:extLst>
              <a:ext uri="{FF2B5EF4-FFF2-40B4-BE49-F238E27FC236}">
                <a16:creationId xmlns:a16="http://schemas.microsoft.com/office/drawing/2014/main" id="{AEB08AA8-8372-4FE7-AD3C-08654F4777E8}"/>
              </a:ext>
            </a:extLst>
          </p:cNvPr>
          <p:cNvSpPr/>
          <p:nvPr/>
        </p:nvSpPr>
        <p:spPr>
          <a:xfrm>
            <a:off x="4896234" y="6241418"/>
            <a:ext cx="1737360" cy="457200"/>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dirty="0">
                <a:latin typeface="Arial" panose="020B0604020202020204" pitchFamily="34" charset="0"/>
                <a:cs typeface="Arial" panose="020B0604020202020204" pitchFamily="34" charset="0"/>
              </a:rPr>
              <a:t>Feature Extraction</a:t>
            </a:r>
            <a:endParaRPr sz="1600" dirty="0">
              <a:latin typeface="Arial" panose="020B0604020202020204" pitchFamily="34" charset="0"/>
              <a:cs typeface="Arial" panose="020B0604020202020204" pitchFamily="34" charset="0"/>
            </a:endParaRPr>
          </a:p>
        </p:txBody>
      </p:sp>
      <p:sp>
        <p:nvSpPr>
          <p:cNvPr id="22" name="Google Shape;80;p15">
            <a:extLst>
              <a:ext uri="{FF2B5EF4-FFF2-40B4-BE49-F238E27FC236}">
                <a16:creationId xmlns:a16="http://schemas.microsoft.com/office/drawing/2014/main" id="{74A466E2-6609-4D8C-B2EA-29BA9C9C70CD}"/>
              </a:ext>
            </a:extLst>
          </p:cNvPr>
          <p:cNvSpPr/>
          <p:nvPr/>
        </p:nvSpPr>
        <p:spPr>
          <a:xfrm>
            <a:off x="9424177" y="6244008"/>
            <a:ext cx="1737360" cy="457200"/>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dirty="0">
                <a:latin typeface="Arial" panose="020B0604020202020204" pitchFamily="34" charset="0"/>
                <a:cs typeface="Arial" panose="020B0604020202020204" pitchFamily="34" charset="0"/>
              </a:rPr>
              <a:t>Demo</a:t>
            </a:r>
            <a:endParaRPr sz="1600" dirty="0">
              <a:latin typeface="Arial" panose="020B0604020202020204" pitchFamily="34" charset="0"/>
              <a:cs typeface="Arial" panose="020B0604020202020204" pitchFamily="34" charset="0"/>
            </a:endParaRPr>
          </a:p>
        </p:txBody>
      </p:sp>
      <p:sp>
        <p:nvSpPr>
          <p:cNvPr id="23" name="Google Shape;80;p15">
            <a:extLst>
              <a:ext uri="{FF2B5EF4-FFF2-40B4-BE49-F238E27FC236}">
                <a16:creationId xmlns:a16="http://schemas.microsoft.com/office/drawing/2014/main" id="{B8D1D5BB-DB77-465F-B67D-2364B41DFAFC}"/>
              </a:ext>
            </a:extLst>
          </p:cNvPr>
          <p:cNvSpPr/>
          <p:nvPr/>
        </p:nvSpPr>
        <p:spPr>
          <a:xfrm>
            <a:off x="7918370" y="6243878"/>
            <a:ext cx="1737360" cy="457200"/>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dirty="0">
                <a:latin typeface="Arial" panose="020B0604020202020204" pitchFamily="34" charset="0"/>
                <a:cs typeface="Arial" panose="020B0604020202020204" pitchFamily="34" charset="0"/>
              </a:rPr>
              <a:t>Conclusion</a:t>
            </a:r>
            <a:endParaRPr sz="1600" dirty="0">
              <a:latin typeface="Arial" panose="020B0604020202020204" pitchFamily="34" charset="0"/>
              <a:cs typeface="Arial" panose="020B0604020202020204" pitchFamily="34" charset="0"/>
            </a:endParaRPr>
          </a:p>
        </p:txBody>
      </p:sp>
      <p:sp>
        <p:nvSpPr>
          <p:cNvPr id="24" name="Google Shape;80;p15">
            <a:extLst>
              <a:ext uri="{FF2B5EF4-FFF2-40B4-BE49-F238E27FC236}">
                <a16:creationId xmlns:a16="http://schemas.microsoft.com/office/drawing/2014/main" id="{BADE9FED-3D47-4558-88DE-78AFB75F04F0}"/>
              </a:ext>
            </a:extLst>
          </p:cNvPr>
          <p:cNvSpPr/>
          <p:nvPr/>
        </p:nvSpPr>
        <p:spPr>
          <a:xfrm>
            <a:off x="6404689" y="6239940"/>
            <a:ext cx="1737360" cy="457200"/>
          </a:xfrm>
          <a:prstGeom prst="chevron">
            <a:avLst>
              <a:gd name="adj" fmla="val 50000"/>
            </a:avLst>
          </a:prstGeom>
          <a:solidFill>
            <a:schemeClr val="accent5">
              <a:lumMod val="5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dirty="0">
                <a:solidFill>
                  <a:schemeClr val="bg1"/>
                </a:solidFill>
                <a:latin typeface="Arial" panose="020B0604020202020204" pitchFamily="34" charset="0"/>
                <a:cs typeface="Arial" panose="020B0604020202020204" pitchFamily="34" charset="0"/>
              </a:rPr>
              <a:t>Model Summary</a:t>
            </a:r>
            <a:endParaRPr sz="1600" dirty="0">
              <a:solidFill>
                <a:schemeClr val="bg1"/>
              </a:solidFill>
              <a:latin typeface="Arial" panose="020B0604020202020204" pitchFamily="34" charset="0"/>
              <a:cs typeface="Arial" panose="020B0604020202020204" pitchFamily="34" charset="0"/>
            </a:endParaRPr>
          </a:p>
        </p:txBody>
      </p:sp>
      <p:graphicFrame>
        <p:nvGraphicFramePr>
          <p:cNvPr id="13" name="Table 13">
            <a:extLst>
              <a:ext uri="{FF2B5EF4-FFF2-40B4-BE49-F238E27FC236}">
                <a16:creationId xmlns:a16="http://schemas.microsoft.com/office/drawing/2014/main" id="{60538D11-A529-4F08-8572-B09CB3E16D05}"/>
              </a:ext>
            </a:extLst>
          </p:cNvPr>
          <p:cNvGraphicFramePr>
            <a:graphicFrameLocks noGrp="1"/>
          </p:cNvGraphicFramePr>
          <p:nvPr>
            <p:extLst>
              <p:ext uri="{D42A27DB-BD31-4B8C-83A1-F6EECF244321}">
                <p14:modId xmlns:p14="http://schemas.microsoft.com/office/powerpoint/2010/main" val="3752021436"/>
              </p:ext>
            </p:extLst>
          </p:nvPr>
        </p:nvGraphicFramePr>
        <p:xfrm>
          <a:off x="7799676" y="773203"/>
          <a:ext cx="4101592" cy="1172476"/>
        </p:xfrm>
        <a:graphic>
          <a:graphicData uri="http://schemas.openxmlformats.org/drawingml/2006/table">
            <a:tbl>
              <a:tblPr firstRow="1" bandRow="1">
                <a:tableStyleId>{7DF18680-E054-41AD-8BC1-D1AEF772440D}</a:tableStyleId>
              </a:tblPr>
              <a:tblGrid>
                <a:gridCol w="936361">
                  <a:extLst>
                    <a:ext uri="{9D8B030D-6E8A-4147-A177-3AD203B41FA5}">
                      <a16:colId xmlns:a16="http://schemas.microsoft.com/office/drawing/2014/main" val="2817360426"/>
                    </a:ext>
                  </a:extLst>
                </a:gridCol>
                <a:gridCol w="1603717">
                  <a:extLst>
                    <a:ext uri="{9D8B030D-6E8A-4147-A177-3AD203B41FA5}">
                      <a16:colId xmlns:a16="http://schemas.microsoft.com/office/drawing/2014/main" val="1631983339"/>
                    </a:ext>
                  </a:extLst>
                </a:gridCol>
                <a:gridCol w="1561514">
                  <a:extLst>
                    <a:ext uri="{9D8B030D-6E8A-4147-A177-3AD203B41FA5}">
                      <a16:colId xmlns:a16="http://schemas.microsoft.com/office/drawing/2014/main" val="1655304535"/>
                    </a:ext>
                  </a:extLst>
                </a:gridCol>
              </a:tblGrid>
              <a:tr h="293119">
                <a:tc>
                  <a:txBody>
                    <a:bodyPr/>
                    <a:lstStyle/>
                    <a:p>
                      <a:r>
                        <a:rPr lang="en-US" sz="1200" dirty="0">
                          <a:latin typeface="Arial" panose="020B0604020202020204" pitchFamily="34" charset="0"/>
                          <a:cs typeface="Arial" panose="020B0604020202020204" pitchFamily="34" charset="0"/>
                        </a:rPr>
                        <a:t>Dataset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66"/>
                    </a:solidFill>
                  </a:tcPr>
                </a:tc>
                <a:tc>
                  <a:txBody>
                    <a:bodyPr/>
                    <a:lstStyle/>
                    <a:p>
                      <a:r>
                        <a:rPr lang="en-US" sz="1200" dirty="0">
                          <a:latin typeface="Arial" panose="020B0604020202020204" pitchFamily="34" charset="0"/>
                          <a:cs typeface="Arial" panose="020B0604020202020204" pitchFamily="34" charset="0"/>
                        </a:rPr>
                        <a:t>Frame F1 Score</a:t>
                      </a:r>
                      <a:endParaRPr lang="en-US" sz="105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66"/>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Arial" panose="020B0604020202020204" pitchFamily="34" charset="0"/>
                          <a:cs typeface="Arial" panose="020B0604020202020204" pitchFamily="34" charset="0"/>
                        </a:rPr>
                        <a:t>Speaker F1- Score</a:t>
                      </a:r>
                      <a:endParaRPr lang="en-US" sz="105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66"/>
                    </a:solidFill>
                  </a:tcPr>
                </a:tc>
                <a:extLst>
                  <a:ext uri="{0D108BD9-81ED-4DB2-BD59-A6C34878D82A}">
                    <a16:rowId xmlns:a16="http://schemas.microsoft.com/office/drawing/2014/main" val="2487386836"/>
                  </a:ext>
                </a:extLst>
              </a:tr>
              <a:tr h="293119">
                <a:tc>
                  <a:txBody>
                    <a:bodyPr/>
                    <a:lstStyle/>
                    <a:p>
                      <a:r>
                        <a:rPr lang="en-US" sz="1200" dirty="0">
                          <a:latin typeface="Arial" panose="020B0604020202020204" pitchFamily="34" charset="0"/>
                          <a:cs typeface="Arial" panose="020B0604020202020204" pitchFamily="34" charset="0"/>
                        </a:rPr>
                        <a:t>Train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dirty="0">
                          <a:latin typeface="Arial" panose="020B0604020202020204" pitchFamily="34" charset="0"/>
                          <a:cs typeface="Arial" panose="020B0604020202020204" pitchFamily="34" charset="0"/>
                        </a:rPr>
                        <a:t>0.808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dirty="0">
                          <a:latin typeface="Arial" panose="020B0604020202020204" pitchFamily="34" charset="0"/>
                          <a:cs typeface="Arial" panose="020B0604020202020204" pitchFamily="34" charset="0"/>
                        </a:rPr>
                        <a:t>0.929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8716519"/>
                  </a:ext>
                </a:extLst>
              </a:tr>
              <a:tr h="293119">
                <a:tc>
                  <a:txBody>
                    <a:bodyPr/>
                    <a:lstStyle/>
                    <a:p>
                      <a:r>
                        <a:rPr lang="en-US" sz="1200" dirty="0">
                          <a:latin typeface="Arial" panose="020B0604020202020204" pitchFamily="34" charset="0"/>
                          <a:cs typeface="Arial" panose="020B0604020202020204" pitchFamily="34" charset="0"/>
                        </a:rPr>
                        <a:t>Validation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dirty="0">
                          <a:latin typeface="Arial" panose="020B0604020202020204" pitchFamily="34" charset="0"/>
                          <a:cs typeface="Arial" panose="020B0604020202020204" pitchFamily="34" charset="0"/>
                        </a:rPr>
                        <a:t>0.733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dirty="0">
                          <a:latin typeface="Arial" panose="020B0604020202020204" pitchFamily="34" charset="0"/>
                          <a:cs typeface="Arial" panose="020B0604020202020204" pitchFamily="34" charset="0"/>
                        </a:rPr>
                        <a:t>0.833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85007416"/>
                  </a:ext>
                </a:extLst>
              </a:tr>
              <a:tr h="293119">
                <a:tc>
                  <a:txBody>
                    <a:bodyPr/>
                    <a:lstStyle/>
                    <a:p>
                      <a:r>
                        <a:rPr lang="en-US" sz="1200" dirty="0">
                          <a:latin typeface="Arial" panose="020B0604020202020204" pitchFamily="34" charset="0"/>
                          <a:cs typeface="Arial" panose="020B0604020202020204" pitchFamily="34" charset="0"/>
                        </a:rPr>
                        <a:t>Test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dirty="0">
                          <a:latin typeface="Arial" panose="020B0604020202020204" pitchFamily="34" charset="0"/>
                          <a:cs typeface="Arial" panose="020B0604020202020204" pitchFamily="34" charset="0"/>
                        </a:rPr>
                        <a:t>0.733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dirty="0">
                          <a:latin typeface="Arial" panose="020B0604020202020204" pitchFamily="34" charset="0"/>
                          <a:cs typeface="Arial" panose="020B0604020202020204" pitchFamily="34" charset="0"/>
                        </a:rPr>
                        <a:t>0.8426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6962144"/>
                  </a:ext>
                </a:extLst>
              </a:tr>
            </a:tbl>
          </a:graphicData>
        </a:graphic>
      </p:graphicFrame>
      <p:pic>
        <p:nvPicPr>
          <p:cNvPr id="4" name="Picture 3" descr="A screenshot of a cell phone&#10;&#10;Description automatically generated">
            <a:extLst>
              <a:ext uri="{FF2B5EF4-FFF2-40B4-BE49-F238E27FC236}">
                <a16:creationId xmlns:a16="http://schemas.microsoft.com/office/drawing/2014/main" id="{B6998F96-98FF-40DF-AFF4-83A6C98773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546" y="3861208"/>
            <a:ext cx="3527305" cy="2372998"/>
          </a:xfrm>
          <a:prstGeom prst="rect">
            <a:avLst/>
          </a:prstGeom>
        </p:spPr>
      </p:pic>
      <p:pic>
        <p:nvPicPr>
          <p:cNvPr id="9" name="Picture 8" descr="A screenshot of a cell phone&#10;&#10;Description automatically generated">
            <a:extLst>
              <a:ext uri="{FF2B5EF4-FFF2-40B4-BE49-F238E27FC236}">
                <a16:creationId xmlns:a16="http://schemas.microsoft.com/office/drawing/2014/main" id="{9142B1B7-746B-420F-B06F-78763110792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90736" y="3875632"/>
            <a:ext cx="3537729" cy="2349381"/>
          </a:xfrm>
          <a:prstGeom prst="rect">
            <a:avLst/>
          </a:prstGeom>
        </p:spPr>
      </p:pic>
      <p:pic>
        <p:nvPicPr>
          <p:cNvPr id="14" name="Picture 13" descr="A screenshot of a cell phone&#10;&#10;Description automatically generated">
            <a:extLst>
              <a:ext uri="{FF2B5EF4-FFF2-40B4-BE49-F238E27FC236}">
                <a16:creationId xmlns:a16="http://schemas.microsoft.com/office/drawing/2014/main" id="{02697D53-B2C7-4B9D-A42E-DAF8EECE726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30214" y="3881324"/>
            <a:ext cx="3537731" cy="2349381"/>
          </a:xfrm>
          <a:prstGeom prst="rect">
            <a:avLst/>
          </a:prstGeom>
        </p:spPr>
      </p:pic>
      <p:sp>
        <p:nvSpPr>
          <p:cNvPr id="29" name="TextBox 28">
            <a:extLst>
              <a:ext uri="{FF2B5EF4-FFF2-40B4-BE49-F238E27FC236}">
                <a16:creationId xmlns:a16="http://schemas.microsoft.com/office/drawing/2014/main" id="{9F7B7DF2-0F44-41C8-8586-5E91A6607C17}"/>
              </a:ext>
            </a:extLst>
          </p:cNvPr>
          <p:cNvSpPr txBox="1"/>
          <p:nvPr/>
        </p:nvSpPr>
        <p:spPr>
          <a:xfrm>
            <a:off x="4886137" y="757982"/>
            <a:ext cx="1245854" cy="369332"/>
          </a:xfrm>
          <a:prstGeom prst="rect">
            <a:avLst/>
          </a:prstGeom>
          <a:solidFill>
            <a:schemeClr val="accent2">
              <a:lumMod val="20000"/>
              <a:lumOff val="80000"/>
            </a:schemeClr>
          </a:solidFill>
        </p:spPr>
        <p:txBody>
          <a:bodyPr wrap="none" rtlCol="0">
            <a:spAutoFit/>
          </a:bodyPr>
          <a:lstStyle/>
          <a:p>
            <a:r>
              <a:rPr lang="en-US" dirty="0"/>
              <a:t>Model Loss</a:t>
            </a:r>
          </a:p>
        </p:txBody>
      </p:sp>
      <p:sp>
        <p:nvSpPr>
          <p:cNvPr id="30" name="TextBox 29">
            <a:extLst>
              <a:ext uri="{FF2B5EF4-FFF2-40B4-BE49-F238E27FC236}">
                <a16:creationId xmlns:a16="http://schemas.microsoft.com/office/drawing/2014/main" id="{FD355B39-1D2B-437D-B3FF-A986624F4E81}"/>
              </a:ext>
            </a:extLst>
          </p:cNvPr>
          <p:cNvSpPr txBox="1"/>
          <p:nvPr/>
        </p:nvSpPr>
        <p:spPr>
          <a:xfrm>
            <a:off x="1519600" y="757982"/>
            <a:ext cx="976421" cy="369332"/>
          </a:xfrm>
          <a:prstGeom prst="rect">
            <a:avLst/>
          </a:prstGeom>
          <a:solidFill>
            <a:schemeClr val="accent2">
              <a:lumMod val="20000"/>
              <a:lumOff val="80000"/>
            </a:schemeClr>
          </a:solidFill>
        </p:spPr>
        <p:txBody>
          <a:bodyPr wrap="none" rtlCol="0">
            <a:spAutoFit/>
          </a:bodyPr>
          <a:lstStyle/>
          <a:p>
            <a:r>
              <a:rPr lang="en-US" dirty="0"/>
              <a:t>F1 Score</a:t>
            </a:r>
          </a:p>
        </p:txBody>
      </p:sp>
      <p:sp>
        <p:nvSpPr>
          <p:cNvPr id="25" name="TextBox 24">
            <a:extLst>
              <a:ext uri="{FF2B5EF4-FFF2-40B4-BE49-F238E27FC236}">
                <a16:creationId xmlns:a16="http://schemas.microsoft.com/office/drawing/2014/main" id="{019B6277-AAFA-4535-9EF4-E687813F5469}"/>
              </a:ext>
            </a:extLst>
          </p:cNvPr>
          <p:cNvSpPr txBox="1"/>
          <p:nvPr/>
        </p:nvSpPr>
        <p:spPr>
          <a:xfrm>
            <a:off x="7807030" y="3707127"/>
            <a:ext cx="643318" cy="369332"/>
          </a:xfrm>
          <a:prstGeom prst="rect">
            <a:avLst/>
          </a:prstGeom>
          <a:solidFill>
            <a:srgbClr val="FFCCCC"/>
          </a:solidFill>
        </p:spPr>
        <p:txBody>
          <a:bodyPr wrap="square" rtlCol="0">
            <a:spAutoFit/>
          </a:bodyPr>
          <a:lstStyle/>
          <a:p>
            <a:r>
              <a:rPr lang="en-US" dirty="0"/>
              <a:t>Test</a:t>
            </a:r>
          </a:p>
        </p:txBody>
      </p:sp>
      <p:sp>
        <p:nvSpPr>
          <p:cNvPr id="19" name="TextBox 18">
            <a:extLst>
              <a:ext uri="{FF2B5EF4-FFF2-40B4-BE49-F238E27FC236}">
                <a16:creationId xmlns:a16="http://schemas.microsoft.com/office/drawing/2014/main" id="{422C0B7D-364A-4E9E-B709-21B502FA147F}"/>
              </a:ext>
            </a:extLst>
          </p:cNvPr>
          <p:cNvSpPr txBox="1"/>
          <p:nvPr/>
        </p:nvSpPr>
        <p:spPr>
          <a:xfrm>
            <a:off x="4110185" y="3690966"/>
            <a:ext cx="549571" cy="369332"/>
          </a:xfrm>
          <a:prstGeom prst="rect">
            <a:avLst/>
          </a:prstGeom>
          <a:solidFill>
            <a:srgbClr val="FFCCCC"/>
          </a:solidFill>
        </p:spPr>
        <p:txBody>
          <a:bodyPr wrap="square" rtlCol="0">
            <a:spAutoFit/>
          </a:bodyPr>
          <a:lstStyle/>
          <a:p>
            <a:r>
              <a:rPr lang="en-US" dirty="0"/>
              <a:t>Val</a:t>
            </a:r>
          </a:p>
        </p:txBody>
      </p:sp>
      <p:sp>
        <p:nvSpPr>
          <p:cNvPr id="8" name="TextBox 7">
            <a:extLst>
              <a:ext uri="{FF2B5EF4-FFF2-40B4-BE49-F238E27FC236}">
                <a16:creationId xmlns:a16="http://schemas.microsoft.com/office/drawing/2014/main" id="{8994248E-F8DF-45E2-800C-821468CA6275}"/>
              </a:ext>
            </a:extLst>
          </p:cNvPr>
          <p:cNvSpPr txBox="1"/>
          <p:nvPr/>
        </p:nvSpPr>
        <p:spPr>
          <a:xfrm>
            <a:off x="197555" y="3681837"/>
            <a:ext cx="643318" cy="369332"/>
          </a:xfrm>
          <a:prstGeom prst="rect">
            <a:avLst/>
          </a:prstGeom>
          <a:solidFill>
            <a:srgbClr val="FFCCCC"/>
          </a:solidFill>
        </p:spPr>
        <p:txBody>
          <a:bodyPr wrap="square" rtlCol="0">
            <a:spAutoFit/>
          </a:bodyPr>
          <a:lstStyle/>
          <a:p>
            <a:r>
              <a:rPr lang="en-US" dirty="0"/>
              <a:t>Train</a:t>
            </a:r>
          </a:p>
        </p:txBody>
      </p:sp>
      <p:sp>
        <p:nvSpPr>
          <p:cNvPr id="31" name="TextBox 30">
            <a:extLst>
              <a:ext uri="{FF2B5EF4-FFF2-40B4-BE49-F238E27FC236}">
                <a16:creationId xmlns:a16="http://schemas.microsoft.com/office/drawing/2014/main" id="{E29B682F-87F4-4E40-BABA-33D026AB3176}"/>
              </a:ext>
            </a:extLst>
          </p:cNvPr>
          <p:cNvSpPr txBox="1"/>
          <p:nvPr/>
        </p:nvSpPr>
        <p:spPr>
          <a:xfrm>
            <a:off x="3044284" y="3264064"/>
            <a:ext cx="849913" cy="369332"/>
          </a:xfrm>
          <a:prstGeom prst="rect">
            <a:avLst/>
          </a:prstGeom>
          <a:noFill/>
        </p:spPr>
        <p:txBody>
          <a:bodyPr wrap="none" rtlCol="0">
            <a:spAutoFit/>
          </a:bodyPr>
          <a:lstStyle/>
          <a:p>
            <a:r>
              <a:rPr lang="en-US" dirty="0"/>
              <a:t>Epochs</a:t>
            </a:r>
          </a:p>
        </p:txBody>
      </p:sp>
      <p:cxnSp>
        <p:nvCxnSpPr>
          <p:cNvPr id="33" name="Straight Arrow Connector 32">
            <a:extLst>
              <a:ext uri="{FF2B5EF4-FFF2-40B4-BE49-F238E27FC236}">
                <a16:creationId xmlns:a16="http://schemas.microsoft.com/office/drawing/2014/main" id="{AEA694F0-2CB4-49B9-92FA-F82552B3416C}"/>
              </a:ext>
            </a:extLst>
          </p:cNvPr>
          <p:cNvCxnSpPr/>
          <p:nvPr/>
        </p:nvCxnSpPr>
        <p:spPr>
          <a:xfrm>
            <a:off x="3868988" y="3448730"/>
            <a:ext cx="1280160" cy="0"/>
          </a:xfrm>
          <a:prstGeom prst="straightConnector1">
            <a:avLst/>
          </a:prstGeom>
          <a:ln>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B94CA62C-F623-4851-8500-8783D2F4B0CB}"/>
              </a:ext>
            </a:extLst>
          </p:cNvPr>
          <p:cNvCxnSpPr>
            <a:cxnSpLocks/>
          </p:cNvCxnSpPr>
          <p:nvPr/>
        </p:nvCxnSpPr>
        <p:spPr>
          <a:xfrm flipH="1">
            <a:off x="1646662" y="3448730"/>
            <a:ext cx="1280160" cy="0"/>
          </a:xfrm>
          <a:prstGeom prst="straightConnector1">
            <a:avLst/>
          </a:prstGeom>
          <a:ln>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C8688FD2-CC2D-42B5-BE01-5A54FAF57616}"/>
              </a:ext>
            </a:extLst>
          </p:cNvPr>
          <p:cNvSpPr txBox="1"/>
          <p:nvPr/>
        </p:nvSpPr>
        <p:spPr>
          <a:xfrm rot="16200000">
            <a:off x="3417624" y="2119463"/>
            <a:ext cx="583814" cy="369332"/>
          </a:xfrm>
          <a:prstGeom prst="rect">
            <a:avLst/>
          </a:prstGeom>
          <a:noFill/>
        </p:spPr>
        <p:txBody>
          <a:bodyPr wrap="none" rtlCol="0">
            <a:spAutoFit/>
          </a:bodyPr>
          <a:lstStyle/>
          <a:p>
            <a:r>
              <a:rPr lang="en-US" dirty="0"/>
              <a:t>Loss</a:t>
            </a:r>
          </a:p>
        </p:txBody>
      </p:sp>
      <p:sp>
        <p:nvSpPr>
          <p:cNvPr id="36" name="TextBox 35">
            <a:extLst>
              <a:ext uri="{FF2B5EF4-FFF2-40B4-BE49-F238E27FC236}">
                <a16:creationId xmlns:a16="http://schemas.microsoft.com/office/drawing/2014/main" id="{98FB1369-DAD5-4C35-97D2-693E9BC3A606}"/>
              </a:ext>
            </a:extLst>
          </p:cNvPr>
          <p:cNvSpPr txBox="1"/>
          <p:nvPr/>
        </p:nvSpPr>
        <p:spPr>
          <a:xfrm rot="16200000">
            <a:off x="-83067" y="2076690"/>
            <a:ext cx="976421" cy="369332"/>
          </a:xfrm>
          <a:prstGeom prst="rect">
            <a:avLst/>
          </a:prstGeom>
          <a:noFill/>
        </p:spPr>
        <p:txBody>
          <a:bodyPr wrap="none" rtlCol="0">
            <a:spAutoFit/>
          </a:bodyPr>
          <a:lstStyle/>
          <a:p>
            <a:r>
              <a:rPr lang="en-US" dirty="0"/>
              <a:t>F1 Score</a:t>
            </a:r>
          </a:p>
        </p:txBody>
      </p:sp>
      <p:graphicFrame>
        <p:nvGraphicFramePr>
          <p:cNvPr id="38" name="Table 13">
            <a:extLst>
              <a:ext uri="{FF2B5EF4-FFF2-40B4-BE49-F238E27FC236}">
                <a16:creationId xmlns:a16="http://schemas.microsoft.com/office/drawing/2014/main" id="{0BC48928-AE13-46E1-AD3F-60BBDC4A207D}"/>
              </a:ext>
            </a:extLst>
          </p:cNvPr>
          <p:cNvGraphicFramePr>
            <a:graphicFrameLocks noGrp="1"/>
          </p:cNvGraphicFramePr>
          <p:nvPr>
            <p:extLst>
              <p:ext uri="{D42A27DB-BD31-4B8C-83A1-F6EECF244321}">
                <p14:modId xmlns:p14="http://schemas.microsoft.com/office/powerpoint/2010/main" val="1736931753"/>
              </p:ext>
            </p:extLst>
          </p:nvPr>
        </p:nvGraphicFramePr>
        <p:xfrm>
          <a:off x="7807030" y="1947248"/>
          <a:ext cx="4094238" cy="1764278"/>
        </p:xfrm>
        <a:graphic>
          <a:graphicData uri="http://schemas.openxmlformats.org/drawingml/2006/table">
            <a:tbl>
              <a:tblPr firstRow="1" bandRow="1">
                <a:tableStyleId>{7DF18680-E054-41AD-8BC1-D1AEF772440D}</a:tableStyleId>
              </a:tblPr>
              <a:tblGrid>
                <a:gridCol w="943075">
                  <a:extLst>
                    <a:ext uri="{9D8B030D-6E8A-4147-A177-3AD203B41FA5}">
                      <a16:colId xmlns:a16="http://schemas.microsoft.com/office/drawing/2014/main" val="2817360426"/>
                    </a:ext>
                  </a:extLst>
                </a:gridCol>
                <a:gridCol w="893618">
                  <a:extLst>
                    <a:ext uri="{9D8B030D-6E8A-4147-A177-3AD203B41FA5}">
                      <a16:colId xmlns:a16="http://schemas.microsoft.com/office/drawing/2014/main" val="1631983339"/>
                    </a:ext>
                  </a:extLst>
                </a:gridCol>
                <a:gridCol w="702776">
                  <a:extLst>
                    <a:ext uri="{9D8B030D-6E8A-4147-A177-3AD203B41FA5}">
                      <a16:colId xmlns:a16="http://schemas.microsoft.com/office/drawing/2014/main" val="1655304535"/>
                    </a:ext>
                  </a:extLst>
                </a:gridCol>
                <a:gridCol w="760264">
                  <a:extLst>
                    <a:ext uri="{9D8B030D-6E8A-4147-A177-3AD203B41FA5}">
                      <a16:colId xmlns:a16="http://schemas.microsoft.com/office/drawing/2014/main" val="3032272573"/>
                    </a:ext>
                  </a:extLst>
                </a:gridCol>
                <a:gridCol w="794505">
                  <a:extLst>
                    <a:ext uri="{9D8B030D-6E8A-4147-A177-3AD203B41FA5}">
                      <a16:colId xmlns:a16="http://schemas.microsoft.com/office/drawing/2014/main" val="2983306320"/>
                    </a:ext>
                  </a:extLst>
                </a:gridCol>
              </a:tblGrid>
              <a:tr h="293119">
                <a:tc>
                  <a:txBody>
                    <a:bodyPr/>
                    <a:lstStyle/>
                    <a:p>
                      <a:r>
                        <a:rPr lang="en-US" sz="1200" dirty="0">
                          <a:latin typeface="Arial" panose="020B0604020202020204" pitchFamily="34" charset="0"/>
                          <a:cs typeface="Arial" panose="020B0604020202020204" pitchFamily="34" charset="0"/>
                        </a:rPr>
                        <a:t>Accent </a:t>
                      </a:r>
                    </a:p>
                    <a:p>
                      <a:r>
                        <a:rPr lang="en-US" sz="1200" dirty="0">
                          <a:latin typeface="Arial" panose="020B0604020202020204" pitchFamily="34" charset="0"/>
                          <a:cs typeface="Arial" panose="020B0604020202020204" pitchFamily="34" charset="0"/>
                        </a:rPr>
                        <a:t>Label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50000"/>
                      </a:schemeClr>
                    </a:solidFill>
                  </a:tcPr>
                </a:tc>
                <a:tc>
                  <a:txBody>
                    <a:bodyPr/>
                    <a:lstStyle/>
                    <a:p>
                      <a:r>
                        <a:rPr lang="en-US" sz="1200" dirty="0">
                          <a:latin typeface="Arial" panose="020B0604020202020204" pitchFamily="34" charset="0"/>
                          <a:cs typeface="Arial" panose="020B0604020202020204" pitchFamily="34" charset="0"/>
                        </a:rPr>
                        <a:t>Precision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5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Arial" panose="020B0604020202020204" pitchFamily="34" charset="0"/>
                          <a:cs typeface="Arial" panose="020B0604020202020204" pitchFamily="34" charset="0"/>
                        </a:rPr>
                        <a:t>Recall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5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Arial" panose="020B0604020202020204" pitchFamily="34" charset="0"/>
                          <a:cs typeface="Arial" panose="020B0604020202020204" pitchFamily="34" charset="0"/>
                        </a:rPr>
                        <a:t>F1 score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5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Arial" panose="020B0604020202020204" pitchFamily="34" charset="0"/>
                          <a:cs typeface="Arial" panose="020B0604020202020204" pitchFamily="34" charset="0"/>
                        </a:rPr>
                        <a:t>Support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50000"/>
                      </a:schemeClr>
                    </a:solidFill>
                  </a:tcPr>
                </a:tc>
                <a:extLst>
                  <a:ext uri="{0D108BD9-81ED-4DB2-BD59-A6C34878D82A}">
                    <a16:rowId xmlns:a16="http://schemas.microsoft.com/office/drawing/2014/main" val="2487386836"/>
                  </a:ext>
                </a:extLst>
              </a:tr>
              <a:tr h="188607">
                <a:tc>
                  <a:txBody>
                    <a:bodyPr/>
                    <a:lstStyle/>
                    <a:p>
                      <a:r>
                        <a:rPr lang="en-US" sz="1100" dirty="0">
                          <a:latin typeface="Arial" panose="020B0604020202020204" pitchFamily="34" charset="0"/>
                          <a:cs typeface="Arial" panose="020B0604020202020204" pitchFamily="34" charset="0"/>
                        </a:rPr>
                        <a:t>US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100" dirty="0">
                          <a:latin typeface="Arial" panose="020B0604020202020204" pitchFamily="34" charset="0"/>
                          <a:cs typeface="Arial" panose="020B0604020202020204" pitchFamily="34" charset="0"/>
                        </a:rPr>
                        <a:t>0.86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100" dirty="0">
                          <a:latin typeface="Arial" panose="020B0604020202020204" pitchFamily="34" charset="0"/>
                          <a:cs typeface="Arial" panose="020B0604020202020204" pitchFamily="34" charset="0"/>
                        </a:rPr>
                        <a:t>0.85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100" dirty="0">
                          <a:latin typeface="Arial" panose="020B0604020202020204" pitchFamily="34" charset="0"/>
                          <a:cs typeface="Arial" panose="020B0604020202020204" pitchFamily="34" charset="0"/>
                        </a:rPr>
                        <a:t>0.86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100" dirty="0">
                          <a:latin typeface="Arial" panose="020B0604020202020204" pitchFamily="34" charset="0"/>
                          <a:cs typeface="Arial" panose="020B0604020202020204" pitchFamily="34" charset="0"/>
                        </a:rPr>
                        <a:t>4536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8716519"/>
                  </a:ext>
                </a:extLst>
              </a:tr>
              <a:tr h="248484">
                <a:tc>
                  <a:txBody>
                    <a:bodyPr/>
                    <a:lstStyle/>
                    <a:p>
                      <a:r>
                        <a:rPr lang="en-US" sz="1100" dirty="0">
                          <a:latin typeface="Arial" panose="020B0604020202020204" pitchFamily="34" charset="0"/>
                          <a:cs typeface="Arial" panose="020B0604020202020204" pitchFamily="34" charset="0"/>
                        </a:rPr>
                        <a:t>Australia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100" dirty="0">
                          <a:latin typeface="Arial" panose="020B0604020202020204" pitchFamily="34" charset="0"/>
                          <a:cs typeface="Arial" panose="020B0604020202020204" pitchFamily="34" charset="0"/>
                        </a:rPr>
                        <a:t>0.87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100" dirty="0">
                          <a:latin typeface="Arial" panose="020B0604020202020204" pitchFamily="34" charset="0"/>
                          <a:cs typeface="Arial" panose="020B0604020202020204" pitchFamily="34" charset="0"/>
                        </a:rPr>
                        <a:t>0.78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100" dirty="0">
                          <a:latin typeface="Arial" panose="020B0604020202020204" pitchFamily="34" charset="0"/>
                          <a:cs typeface="Arial" panose="020B0604020202020204" pitchFamily="34" charset="0"/>
                        </a:rPr>
                        <a:t>0.82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100" dirty="0">
                          <a:latin typeface="Arial" panose="020B0604020202020204" pitchFamily="34" charset="0"/>
                          <a:cs typeface="Arial" panose="020B0604020202020204" pitchFamily="34" charset="0"/>
                        </a:rPr>
                        <a:t>1222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85007416"/>
                  </a:ext>
                </a:extLst>
              </a:tr>
              <a:tr h="270758">
                <a:tc>
                  <a:txBody>
                    <a:bodyPr/>
                    <a:lstStyle/>
                    <a:p>
                      <a:r>
                        <a:rPr lang="en-US" sz="1100" dirty="0">
                          <a:latin typeface="Arial" panose="020B0604020202020204" pitchFamily="34" charset="0"/>
                          <a:cs typeface="Arial" panose="020B0604020202020204" pitchFamily="34" charset="0"/>
                        </a:rPr>
                        <a:t>England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100" dirty="0">
                          <a:latin typeface="Arial" panose="020B0604020202020204" pitchFamily="34" charset="0"/>
                          <a:cs typeface="Arial" panose="020B0604020202020204" pitchFamily="34" charset="0"/>
                        </a:rPr>
                        <a:t>0.83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100" dirty="0">
                          <a:latin typeface="Arial" panose="020B0604020202020204" pitchFamily="34" charset="0"/>
                          <a:cs typeface="Arial" panose="020B0604020202020204" pitchFamily="34" charset="0"/>
                        </a:rPr>
                        <a:t>0.88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100" dirty="0">
                          <a:latin typeface="Arial" panose="020B0604020202020204" pitchFamily="34" charset="0"/>
                          <a:cs typeface="Arial" panose="020B0604020202020204" pitchFamily="34" charset="0"/>
                        </a:rPr>
                        <a:t>0.85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100" dirty="0">
                          <a:latin typeface="Arial" panose="020B0604020202020204" pitchFamily="34" charset="0"/>
                          <a:cs typeface="Arial" panose="020B0604020202020204" pitchFamily="34" charset="0"/>
                        </a:rPr>
                        <a:t>3736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6962144"/>
                  </a:ext>
                </a:extLst>
              </a:tr>
              <a:tr h="225083">
                <a:tc>
                  <a:txBody>
                    <a:bodyPr/>
                    <a:lstStyle/>
                    <a:p>
                      <a:r>
                        <a:rPr lang="en-US" sz="1100" dirty="0">
                          <a:latin typeface="Arial" panose="020B0604020202020204" pitchFamily="34" charset="0"/>
                          <a:cs typeface="Arial" panose="020B0604020202020204" pitchFamily="34" charset="0"/>
                        </a:rPr>
                        <a:t>Indian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100" dirty="0">
                          <a:latin typeface="Arial" panose="020B0604020202020204" pitchFamily="34" charset="0"/>
                          <a:cs typeface="Arial" panose="020B0604020202020204" pitchFamily="34" charset="0"/>
                        </a:rPr>
                        <a:t>0.77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100" dirty="0">
                          <a:latin typeface="Arial" panose="020B0604020202020204" pitchFamily="34" charset="0"/>
                          <a:cs typeface="Arial" panose="020B0604020202020204" pitchFamily="34" charset="0"/>
                        </a:rPr>
                        <a:t>0.80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100" dirty="0">
                          <a:latin typeface="Arial" panose="020B0604020202020204" pitchFamily="34" charset="0"/>
                          <a:cs typeface="Arial" panose="020B0604020202020204" pitchFamily="34" charset="0"/>
                        </a:rPr>
                        <a:t>0.78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100" dirty="0">
                          <a:latin typeface="Arial" panose="020B0604020202020204" pitchFamily="34" charset="0"/>
                          <a:cs typeface="Arial" panose="020B0604020202020204" pitchFamily="34" charset="0"/>
                        </a:rPr>
                        <a:t>1260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85259275"/>
                  </a:ext>
                </a:extLst>
              </a:tr>
              <a:tr h="191086">
                <a:tc>
                  <a:txBody>
                    <a:bodyPr/>
                    <a:lstStyle/>
                    <a:p>
                      <a:r>
                        <a:rPr lang="en-US" sz="1100" dirty="0">
                          <a:latin typeface="Arial" panose="020B0604020202020204" pitchFamily="34" charset="0"/>
                          <a:cs typeface="Arial" panose="020B0604020202020204" pitchFamily="34" charset="0"/>
                        </a:rPr>
                        <a:t>Canada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100" dirty="0">
                          <a:latin typeface="Arial" panose="020B0604020202020204" pitchFamily="34" charset="0"/>
                          <a:cs typeface="Arial" panose="020B0604020202020204" pitchFamily="34" charset="0"/>
                        </a:rPr>
                        <a:t>0.88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100" dirty="0">
                          <a:latin typeface="Arial" panose="020B0604020202020204" pitchFamily="34" charset="0"/>
                          <a:cs typeface="Arial" panose="020B0604020202020204" pitchFamily="34" charset="0"/>
                        </a:rPr>
                        <a:t>0.81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100" dirty="0">
                          <a:latin typeface="Arial" panose="020B0604020202020204" pitchFamily="34" charset="0"/>
                          <a:cs typeface="Arial" panose="020B0604020202020204" pitchFamily="34" charset="0"/>
                        </a:rPr>
                        <a:t>0.84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100" dirty="0">
                          <a:latin typeface="Arial" panose="020B0604020202020204" pitchFamily="34" charset="0"/>
                          <a:cs typeface="Arial" panose="020B0604020202020204" pitchFamily="34" charset="0"/>
                        </a:rPr>
                        <a:t>1644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82178268"/>
                  </a:ext>
                </a:extLst>
              </a:tr>
            </a:tbl>
          </a:graphicData>
        </a:graphic>
      </p:graphicFrame>
      <p:pic>
        <p:nvPicPr>
          <p:cNvPr id="39" name="Picture 38" descr="A close up of a map&#10;&#10;Description automatically generated">
            <a:extLst>
              <a:ext uri="{FF2B5EF4-FFF2-40B4-BE49-F238E27FC236}">
                <a16:creationId xmlns:a16="http://schemas.microsoft.com/office/drawing/2014/main" id="{6F853591-0EAE-4B6F-ADDE-93F7137DAAA8}"/>
              </a:ext>
            </a:extLst>
          </p:cNvPr>
          <p:cNvPicPr>
            <a:picLocks noChangeAspect="1"/>
          </p:cNvPicPr>
          <p:nvPr/>
        </p:nvPicPr>
        <p:blipFill rotWithShape="1">
          <a:blip r:embed="rId6">
            <a:extLst>
              <a:ext uri="{28A0092B-C50C-407E-A947-70E740481C1C}">
                <a14:useLocalDpi xmlns:a14="http://schemas.microsoft.com/office/drawing/2010/main" val="0"/>
              </a:ext>
            </a:extLst>
          </a:blip>
          <a:srcRect l="4813" t="5049" b="5108"/>
          <a:stretch/>
        </p:blipFill>
        <p:spPr>
          <a:xfrm>
            <a:off x="642235" y="1128141"/>
            <a:ext cx="2892387" cy="2135923"/>
          </a:xfrm>
          <a:prstGeom prst="rect">
            <a:avLst/>
          </a:prstGeom>
        </p:spPr>
      </p:pic>
      <p:pic>
        <p:nvPicPr>
          <p:cNvPr id="40" name="Picture 39" descr="A close up of a map&#10;&#10;Description automatically generated">
            <a:extLst>
              <a:ext uri="{FF2B5EF4-FFF2-40B4-BE49-F238E27FC236}">
                <a16:creationId xmlns:a16="http://schemas.microsoft.com/office/drawing/2014/main" id="{E64FF632-37C9-49A3-B22B-6DCEE10B24FB}"/>
              </a:ext>
            </a:extLst>
          </p:cNvPr>
          <p:cNvPicPr>
            <a:picLocks noChangeAspect="1"/>
          </p:cNvPicPr>
          <p:nvPr/>
        </p:nvPicPr>
        <p:blipFill rotWithShape="1">
          <a:blip r:embed="rId7">
            <a:extLst>
              <a:ext uri="{28A0092B-C50C-407E-A947-70E740481C1C}">
                <a14:useLocalDpi xmlns:a14="http://schemas.microsoft.com/office/drawing/2010/main" val="0"/>
              </a:ext>
            </a:extLst>
          </a:blip>
          <a:srcRect l="4777" t="5049" b="5460"/>
          <a:stretch/>
        </p:blipFill>
        <p:spPr>
          <a:xfrm>
            <a:off x="3850566" y="1127187"/>
            <a:ext cx="2900840" cy="2132939"/>
          </a:xfrm>
          <a:prstGeom prst="rect">
            <a:avLst/>
          </a:prstGeom>
        </p:spPr>
      </p:pic>
      <p:sp>
        <p:nvSpPr>
          <p:cNvPr id="41" name="TextBox 40">
            <a:extLst>
              <a:ext uri="{FF2B5EF4-FFF2-40B4-BE49-F238E27FC236}">
                <a16:creationId xmlns:a16="http://schemas.microsoft.com/office/drawing/2014/main" id="{7FAB883E-8EA1-428F-8625-C524815AF699}"/>
              </a:ext>
            </a:extLst>
          </p:cNvPr>
          <p:cNvSpPr txBox="1"/>
          <p:nvPr/>
        </p:nvSpPr>
        <p:spPr>
          <a:xfrm>
            <a:off x="6872750" y="770429"/>
            <a:ext cx="914400" cy="338554"/>
          </a:xfrm>
          <a:prstGeom prst="rect">
            <a:avLst/>
          </a:prstGeom>
          <a:solidFill>
            <a:srgbClr val="FFCCCC"/>
          </a:solidFill>
        </p:spPr>
        <p:txBody>
          <a:bodyPr wrap="square" rtlCol="0">
            <a:spAutoFit/>
          </a:bodyPr>
          <a:lstStyle/>
          <a:p>
            <a:r>
              <a:rPr lang="en-US" sz="1600" b="1" dirty="0">
                <a:latin typeface="Arial" panose="020B0604020202020204" pitchFamily="34" charset="0"/>
                <a:cs typeface="Arial" panose="020B0604020202020204" pitchFamily="34" charset="0"/>
              </a:rPr>
              <a:t>Overall</a:t>
            </a:r>
          </a:p>
        </p:txBody>
      </p:sp>
      <p:sp>
        <p:nvSpPr>
          <p:cNvPr id="43" name="TextBox 42">
            <a:extLst>
              <a:ext uri="{FF2B5EF4-FFF2-40B4-BE49-F238E27FC236}">
                <a16:creationId xmlns:a16="http://schemas.microsoft.com/office/drawing/2014/main" id="{FF4383F7-8478-49EC-99F6-6DF52348AE8C}"/>
              </a:ext>
            </a:extLst>
          </p:cNvPr>
          <p:cNvSpPr txBox="1"/>
          <p:nvPr/>
        </p:nvSpPr>
        <p:spPr>
          <a:xfrm>
            <a:off x="6872750" y="1958205"/>
            <a:ext cx="914400" cy="954107"/>
          </a:xfrm>
          <a:prstGeom prst="rect">
            <a:avLst/>
          </a:prstGeom>
          <a:solidFill>
            <a:srgbClr val="FFCCCC"/>
          </a:solidFill>
        </p:spPr>
        <p:txBody>
          <a:bodyPr wrap="square" rtlCol="0">
            <a:spAutoFit/>
          </a:bodyPr>
          <a:lstStyle/>
          <a:p>
            <a:r>
              <a:rPr lang="en-US" sz="1600" b="1" dirty="0">
                <a:latin typeface="Arial" panose="020B0604020202020204" pitchFamily="34" charset="0"/>
                <a:cs typeface="Arial" panose="020B0604020202020204" pitchFamily="34" charset="0"/>
              </a:rPr>
              <a:t>Test</a:t>
            </a:r>
          </a:p>
          <a:p>
            <a:endParaRPr lang="en-US" sz="1600" b="1" dirty="0">
              <a:latin typeface="Arial" panose="020B0604020202020204" pitchFamily="34" charset="0"/>
              <a:cs typeface="Arial" panose="020B0604020202020204" pitchFamily="34" charset="0"/>
            </a:endParaRPr>
          </a:p>
          <a:p>
            <a:r>
              <a:rPr lang="en-US" sz="1100" dirty="0">
                <a:latin typeface="Arial" panose="020B0604020202020204" pitchFamily="34" charset="0"/>
                <a:cs typeface="Arial" panose="020B0604020202020204" pitchFamily="34" charset="0"/>
              </a:rPr>
              <a:t>Speaker Level</a:t>
            </a:r>
          </a:p>
        </p:txBody>
      </p:sp>
    </p:spTree>
    <p:extLst>
      <p:ext uri="{BB962C8B-B14F-4D97-AF65-F5344CB8AC3E}">
        <p14:creationId xmlns:p14="http://schemas.microsoft.com/office/powerpoint/2010/main" val="10146495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BC75F7F4-3924-4D0C-84E5-4E5535E2FCFF}"/>
              </a:ext>
            </a:extLst>
          </p:cNvPr>
          <p:cNvSpPr txBox="1"/>
          <p:nvPr/>
        </p:nvSpPr>
        <p:spPr>
          <a:xfrm>
            <a:off x="363379" y="105239"/>
            <a:ext cx="11537889" cy="646986"/>
          </a:xfrm>
          <a:prstGeom prst="roundRect">
            <a:avLst/>
          </a:prstGeom>
          <a:solidFill>
            <a:schemeClr val="accent5">
              <a:lumMod val="50000"/>
            </a:schemeClr>
          </a:solidFill>
        </p:spPr>
        <p:txBody>
          <a:bodyPr wrap="square" rtlCol="0">
            <a:spAutoFit/>
          </a:bodyPr>
          <a:lstStyle/>
          <a:p>
            <a:r>
              <a:rPr lang="en-US" sz="3200" dirty="0">
                <a:solidFill>
                  <a:schemeClr val="bg1">
                    <a:lumMod val="85000"/>
                  </a:schemeClr>
                </a:solidFill>
                <a:latin typeface="Arial Rounded MT Bold" panose="020F0704030504030204" pitchFamily="34" charset="0"/>
              </a:rPr>
              <a:t>Model Top 5 Accents: Bidirectional LSTM</a:t>
            </a:r>
          </a:p>
        </p:txBody>
      </p:sp>
      <p:sp>
        <p:nvSpPr>
          <p:cNvPr id="15" name="Google Shape;79;p15">
            <a:extLst>
              <a:ext uri="{FF2B5EF4-FFF2-40B4-BE49-F238E27FC236}">
                <a16:creationId xmlns:a16="http://schemas.microsoft.com/office/drawing/2014/main" id="{C0E6EFF0-48B4-4AEA-936B-33B4E1A465ED}"/>
              </a:ext>
            </a:extLst>
          </p:cNvPr>
          <p:cNvSpPr/>
          <p:nvPr/>
        </p:nvSpPr>
        <p:spPr>
          <a:xfrm>
            <a:off x="363379" y="6244008"/>
            <a:ext cx="1737360" cy="457200"/>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dirty="0">
                <a:latin typeface="Arial" panose="020B0604020202020204" pitchFamily="34" charset="0"/>
                <a:cs typeface="Arial" panose="020B0604020202020204" pitchFamily="34" charset="0"/>
              </a:rPr>
              <a:t>Overview</a:t>
            </a:r>
            <a:endParaRPr sz="1600" dirty="0">
              <a:latin typeface="Arial" panose="020B0604020202020204" pitchFamily="34" charset="0"/>
              <a:cs typeface="Arial" panose="020B0604020202020204" pitchFamily="34" charset="0"/>
            </a:endParaRPr>
          </a:p>
        </p:txBody>
      </p:sp>
      <p:sp>
        <p:nvSpPr>
          <p:cNvPr id="18" name="Google Shape;81;p15">
            <a:extLst>
              <a:ext uri="{FF2B5EF4-FFF2-40B4-BE49-F238E27FC236}">
                <a16:creationId xmlns:a16="http://schemas.microsoft.com/office/drawing/2014/main" id="{4A8A72D2-1A43-4A5C-B2E4-F05D6D3B5A35}"/>
              </a:ext>
            </a:extLst>
          </p:cNvPr>
          <p:cNvSpPr/>
          <p:nvPr/>
        </p:nvSpPr>
        <p:spPr>
          <a:xfrm>
            <a:off x="1873579" y="6244008"/>
            <a:ext cx="1737360" cy="457200"/>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dirty="0">
                <a:solidFill>
                  <a:schemeClr val="tx1"/>
                </a:solidFill>
                <a:latin typeface="Arial" panose="020B0604020202020204" pitchFamily="34" charset="0"/>
                <a:cs typeface="Arial" panose="020B0604020202020204" pitchFamily="34" charset="0"/>
              </a:rPr>
              <a:t>Business use case</a:t>
            </a:r>
            <a:endParaRPr sz="1600" dirty="0">
              <a:solidFill>
                <a:schemeClr val="tx1"/>
              </a:solidFill>
              <a:latin typeface="Arial" panose="020B0604020202020204" pitchFamily="34" charset="0"/>
              <a:cs typeface="Arial" panose="020B0604020202020204" pitchFamily="34" charset="0"/>
            </a:endParaRPr>
          </a:p>
        </p:txBody>
      </p:sp>
      <p:sp>
        <p:nvSpPr>
          <p:cNvPr id="20" name="Google Shape;82;p15">
            <a:extLst>
              <a:ext uri="{FF2B5EF4-FFF2-40B4-BE49-F238E27FC236}">
                <a16:creationId xmlns:a16="http://schemas.microsoft.com/office/drawing/2014/main" id="{A8DA9DF5-9CBF-4C93-A34F-BC3A13BA0BE8}"/>
              </a:ext>
            </a:extLst>
          </p:cNvPr>
          <p:cNvSpPr/>
          <p:nvPr/>
        </p:nvSpPr>
        <p:spPr>
          <a:xfrm>
            <a:off x="3384744" y="6244008"/>
            <a:ext cx="1737360" cy="457200"/>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dirty="0">
                <a:latin typeface="Arial" panose="020B0604020202020204" pitchFamily="34" charset="0"/>
                <a:cs typeface="Arial" panose="020B0604020202020204" pitchFamily="34" charset="0"/>
              </a:rPr>
              <a:t>Data Description</a:t>
            </a:r>
            <a:endParaRPr sz="1600" dirty="0">
              <a:latin typeface="Arial" panose="020B0604020202020204" pitchFamily="34" charset="0"/>
              <a:cs typeface="Arial" panose="020B0604020202020204" pitchFamily="34" charset="0"/>
            </a:endParaRPr>
          </a:p>
        </p:txBody>
      </p:sp>
      <p:sp>
        <p:nvSpPr>
          <p:cNvPr id="21" name="Google Shape;83;p15">
            <a:extLst>
              <a:ext uri="{FF2B5EF4-FFF2-40B4-BE49-F238E27FC236}">
                <a16:creationId xmlns:a16="http://schemas.microsoft.com/office/drawing/2014/main" id="{AEB08AA8-8372-4FE7-AD3C-08654F4777E8}"/>
              </a:ext>
            </a:extLst>
          </p:cNvPr>
          <p:cNvSpPr/>
          <p:nvPr/>
        </p:nvSpPr>
        <p:spPr>
          <a:xfrm>
            <a:off x="4896234" y="6241418"/>
            <a:ext cx="1737360" cy="457200"/>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dirty="0">
                <a:latin typeface="Arial" panose="020B0604020202020204" pitchFamily="34" charset="0"/>
                <a:cs typeface="Arial" panose="020B0604020202020204" pitchFamily="34" charset="0"/>
              </a:rPr>
              <a:t>Feature Extraction</a:t>
            </a:r>
            <a:endParaRPr sz="1600" dirty="0">
              <a:latin typeface="Arial" panose="020B0604020202020204" pitchFamily="34" charset="0"/>
              <a:cs typeface="Arial" panose="020B0604020202020204" pitchFamily="34" charset="0"/>
            </a:endParaRPr>
          </a:p>
        </p:txBody>
      </p:sp>
      <p:sp>
        <p:nvSpPr>
          <p:cNvPr id="22" name="Google Shape;80;p15">
            <a:extLst>
              <a:ext uri="{FF2B5EF4-FFF2-40B4-BE49-F238E27FC236}">
                <a16:creationId xmlns:a16="http://schemas.microsoft.com/office/drawing/2014/main" id="{74A466E2-6609-4D8C-B2EA-29BA9C9C70CD}"/>
              </a:ext>
            </a:extLst>
          </p:cNvPr>
          <p:cNvSpPr/>
          <p:nvPr/>
        </p:nvSpPr>
        <p:spPr>
          <a:xfrm>
            <a:off x="9424177" y="6244008"/>
            <a:ext cx="1737360" cy="457200"/>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dirty="0">
                <a:latin typeface="Arial" panose="020B0604020202020204" pitchFamily="34" charset="0"/>
                <a:cs typeface="Arial" panose="020B0604020202020204" pitchFamily="34" charset="0"/>
              </a:rPr>
              <a:t>Demo</a:t>
            </a:r>
            <a:endParaRPr sz="1600" dirty="0">
              <a:latin typeface="Arial" panose="020B0604020202020204" pitchFamily="34" charset="0"/>
              <a:cs typeface="Arial" panose="020B0604020202020204" pitchFamily="34" charset="0"/>
            </a:endParaRPr>
          </a:p>
        </p:txBody>
      </p:sp>
      <p:sp>
        <p:nvSpPr>
          <p:cNvPr id="23" name="Google Shape;80;p15">
            <a:extLst>
              <a:ext uri="{FF2B5EF4-FFF2-40B4-BE49-F238E27FC236}">
                <a16:creationId xmlns:a16="http://schemas.microsoft.com/office/drawing/2014/main" id="{B8D1D5BB-DB77-465F-B67D-2364B41DFAFC}"/>
              </a:ext>
            </a:extLst>
          </p:cNvPr>
          <p:cNvSpPr/>
          <p:nvPr/>
        </p:nvSpPr>
        <p:spPr>
          <a:xfrm>
            <a:off x="7918370" y="6243878"/>
            <a:ext cx="1737360" cy="457200"/>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dirty="0">
                <a:latin typeface="Arial" panose="020B0604020202020204" pitchFamily="34" charset="0"/>
                <a:cs typeface="Arial" panose="020B0604020202020204" pitchFamily="34" charset="0"/>
              </a:rPr>
              <a:t>Conclusion</a:t>
            </a:r>
            <a:endParaRPr sz="1600" dirty="0">
              <a:latin typeface="Arial" panose="020B0604020202020204" pitchFamily="34" charset="0"/>
              <a:cs typeface="Arial" panose="020B0604020202020204" pitchFamily="34" charset="0"/>
            </a:endParaRPr>
          </a:p>
        </p:txBody>
      </p:sp>
      <p:sp>
        <p:nvSpPr>
          <p:cNvPr id="24" name="Google Shape;80;p15">
            <a:extLst>
              <a:ext uri="{FF2B5EF4-FFF2-40B4-BE49-F238E27FC236}">
                <a16:creationId xmlns:a16="http://schemas.microsoft.com/office/drawing/2014/main" id="{BADE9FED-3D47-4558-88DE-78AFB75F04F0}"/>
              </a:ext>
            </a:extLst>
          </p:cNvPr>
          <p:cNvSpPr/>
          <p:nvPr/>
        </p:nvSpPr>
        <p:spPr>
          <a:xfrm>
            <a:off x="6404689" y="6239940"/>
            <a:ext cx="1737360" cy="457200"/>
          </a:xfrm>
          <a:prstGeom prst="chevron">
            <a:avLst>
              <a:gd name="adj" fmla="val 50000"/>
            </a:avLst>
          </a:prstGeom>
          <a:solidFill>
            <a:schemeClr val="accent5">
              <a:lumMod val="5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dirty="0">
                <a:solidFill>
                  <a:schemeClr val="bg1"/>
                </a:solidFill>
                <a:latin typeface="Arial" panose="020B0604020202020204" pitchFamily="34" charset="0"/>
                <a:cs typeface="Arial" panose="020B0604020202020204" pitchFamily="34" charset="0"/>
              </a:rPr>
              <a:t>Model Summary</a:t>
            </a:r>
            <a:endParaRPr sz="1600" dirty="0">
              <a:solidFill>
                <a:schemeClr val="bg1"/>
              </a:solidFill>
              <a:latin typeface="Arial" panose="020B0604020202020204" pitchFamily="34" charset="0"/>
              <a:cs typeface="Arial" panose="020B0604020202020204" pitchFamily="34" charset="0"/>
            </a:endParaRPr>
          </a:p>
        </p:txBody>
      </p:sp>
      <p:cxnSp>
        <p:nvCxnSpPr>
          <p:cNvPr id="38" name="Straight Arrow Connector 37">
            <a:extLst>
              <a:ext uri="{FF2B5EF4-FFF2-40B4-BE49-F238E27FC236}">
                <a16:creationId xmlns:a16="http://schemas.microsoft.com/office/drawing/2014/main" id="{7592AD60-AE37-4050-A78C-5973625B85BF}"/>
              </a:ext>
            </a:extLst>
          </p:cNvPr>
          <p:cNvCxnSpPr/>
          <p:nvPr/>
        </p:nvCxnSpPr>
        <p:spPr>
          <a:xfrm>
            <a:off x="3897123" y="3442973"/>
            <a:ext cx="1280160" cy="0"/>
          </a:xfrm>
          <a:prstGeom prst="straightConnector1">
            <a:avLst/>
          </a:prstGeom>
          <a:ln>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290B521C-7568-49FD-9D4F-3D05FBA018C5}"/>
              </a:ext>
            </a:extLst>
          </p:cNvPr>
          <p:cNvCxnSpPr>
            <a:cxnSpLocks/>
          </p:cNvCxnSpPr>
          <p:nvPr/>
        </p:nvCxnSpPr>
        <p:spPr>
          <a:xfrm flipH="1">
            <a:off x="1674797" y="3442973"/>
            <a:ext cx="1280160" cy="0"/>
          </a:xfrm>
          <a:prstGeom prst="straightConnector1">
            <a:avLst/>
          </a:prstGeom>
          <a:ln>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8EA5D9EF-AEDF-4190-A787-A7FD646A300C}"/>
              </a:ext>
            </a:extLst>
          </p:cNvPr>
          <p:cNvSpPr txBox="1"/>
          <p:nvPr/>
        </p:nvSpPr>
        <p:spPr>
          <a:xfrm rot="16200000">
            <a:off x="-141950" y="1808922"/>
            <a:ext cx="976421" cy="369332"/>
          </a:xfrm>
          <a:prstGeom prst="rect">
            <a:avLst/>
          </a:prstGeom>
          <a:noFill/>
        </p:spPr>
        <p:txBody>
          <a:bodyPr wrap="none" rtlCol="0">
            <a:spAutoFit/>
          </a:bodyPr>
          <a:lstStyle/>
          <a:p>
            <a:r>
              <a:rPr lang="en-US" dirty="0"/>
              <a:t>F1 Score</a:t>
            </a:r>
          </a:p>
        </p:txBody>
      </p:sp>
      <p:pic>
        <p:nvPicPr>
          <p:cNvPr id="42" name="Picture 41" descr="A close up of a map&#10;&#10;Description automatically generated">
            <a:extLst>
              <a:ext uri="{FF2B5EF4-FFF2-40B4-BE49-F238E27FC236}">
                <a16:creationId xmlns:a16="http://schemas.microsoft.com/office/drawing/2014/main" id="{311905F5-9C5B-4F36-B9DD-BF357EAE83CD}"/>
              </a:ext>
            </a:extLst>
          </p:cNvPr>
          <p:cNvPicPr>
            <a:picLocks noChangeAspect="1"/>
          </p:cNvPicPr>
          <p:nvPr/>
        </p:nvPicPr>
        <p:blipFill rotWithShape="1">
          <a:blip r:embed="rId3">
            <a:extLst>
              <a:ext uri="{28A0092B-C50C-407E-A947-70E740481C1C}">
                <a14:useLocalDpi xmlns:a14="http://schemas.microsoft.com/office/drawing/2010/main" val="0"/>
              </a:ext>
            </a:extLst>
          </a:blip>
          <a:srcRect l="3650" t="6274" r="1507" b="5766"/>
          <a:stretch/>
        </p:blipFill>
        <p:spPr>
          <a:xfrm>
            <a:off x="522173" y="1127170"/>
            <a:ext cx="3073609" cy="2265460"/>
          </a:xfrm>
          <a:prstGeom prst="rect">
            <a:avLst/>
          </a:prstGeom>
        </p:spPr>
      </p:pic>
      <p:pic>
        <p:nvPicPr>
          <p:cNvPr id="43" name="Picture 42" descr="A close up of a map&#10;&#10;Description automatically generated">
            <a:extLst>
              <a:ext uri="{FF2B5EF4-FFF2-40B4-BE49-F238E27FC236}">
                <a16:creationId xmlns:a16="http://schemas.microsoft.com/office/drawing/2014/main" id="{AB6D607D-7118-4E14-A800-1637DF69E3AD}"/>
              </a:ext>
            </a:extLst>
          </p:cNvPr>
          <p:cNvPicPr>
            <a:picLocks noChangeAspect="1"/>
          </p:cNvPicPr>
          <p:nvPr/>
        </p:nvPicPr>
        <p:blipFill rotWithShape="1">
          <a:blip r:embed="rId4">
            <a:extLst>
              <a:ext uri="{28A0092B-C50C-407E-A947-70E740481C1C}">
                <a14:useLocalDpi xmlns:a14="http://schemas.microsoft.com/office/drawing/2010/main" val="0"/>
              </a:ext>
            </a:extLst>
          </a:blip>
          <a:srcRect l="4500" t="5985" r="1790" b="5716"/>
          <a:stretch/>
        </p:blipFill>
        <p:spPr>
          <a:xfrm>
            <a:off x="3897123" y="1137375"/>
            <a:ext cx="2959415" cy="2216183"/>
          </a:xfrm>
          <a:prstGeom prst="rect">
            <a:avLst/>
          </a:prstGeom>
        </p:spPr>
      </p:pic>
      <p:graphicFrame>
        <p:nvGraphicFramePr>
          <p:cNvPr id="44" name="Table 13">
            <a:extLst>
              <a:ext uri="{FF2B5EF4-FFF2-40B4-BE49-F238E27FC236}">
                <a16:creationId xmlns:a16="http://schemas.microsoft.com/office/drawing/2014/main" id="{C4F1131F-A1CD-4697-8940-C72B79362B31}"/>
              </a:ext>
            </a:extLst>
          </p:cNvPr>
          <p:cNvGraphicFramePr>
            <a:graphicFrameLocks noGrp="1"/>
          </p:cNvGraphicFramePr>
          <p:nvPr>
            <p:extLst>
              <p:ext uri="{D42A27DB-BD31-4B8C-83A1-F6EECF244321}">
                <p14:modId xmlns:p14="http://schemas.microsoft.com/office/powerpoint/2010/main" val="3932990363"/>
              </p:ext>
            </p:extLst>
          </p:nvPr>
        </p:nvGraphicFramePr>
        <p:xfrm>
          <a:off x="7799676" y="773203"/>
          <a:ext cx="4101592" cy="1172476"/>
        </p:xfrm>
        <a:graphic>
          <a:graphicData uri="http://schemas.openxmlformats.org/drawingml/2006/table">
            <a:tbl>
              <a:tblPr firstRow="1" bandRow="1">
                <a:tableStyleId>{7DF18680-E054-41AD-8BC1-D1AEF772440D}</a:tableStyleId>
              </a:tblPr>
              <a:tblGrid>
                <a:gridCol w="936361">
                  <a:extLst>
                    <a:ext uri="{9D8B030D-6E8A-4147-A177-3AD203B41FA5}">
                      <a16:colId xmlns:a16="http://schemas.microsoft.com/office/drawing/2014/main" val="2817360426"/>
                    </a:ext>
                  </a:extLst>
                </a:gridCol>
                <a:gridCol w="1603717">
                  <a:extLst>
                    <a:ext uri="{9D8B030D-6E8A-4147-A177-3AD203B41FA5}">
                      <a16:colId xmlns:a16="http://schemas.microsoft.com/office/drawing/2014/main" val="1631983339"/>
                    </a:ext>
                  </a:extLst>
                </a:gridCol>
                <a:gridCol w="1561514">
                  <a:extLst>
                    <a:ext uri="{9D8B030D-6E8A-4147-A177-3AD203B41FA5}">
                      <a16:colId xmlns:a16="http://schemas.microsoft.com/office/drawing/2014/main" val="1655304535"/>
                    </a:ext>
                  </a:extLst>
                </a:gridCol>
              </a:tblGrid>
              <a:tr h="293119">
                <a:tc>
                  <a:txBody>
                    <a:bodyPr/>
                    <a:lstStyle/>
                    <a:p>
                      <a:r>
                        <a:rPr lang="en-US" sz="1200" dirty="0">
                          <a:latin typeface="Arial" panose="020B0604020202020204" pitchFamily="34" charset="0"/>
                          <a:cs typeface="Arial" panose="020B0604020202020204" pitchFamily="34" charset="0"/>
                        </a:rPr>
                        <a:t>Dataset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66"/>
                    </a:solidFill>
                  </a:tcPr>
                </a:tc>
                <a:tc>
                  <a:txBody>
                    <a:bodyPr/>
                    <a:lstStyle/>
                    <a:p>
                      <a:r>
                        <a:rPr lang="en-US" sz="1200" dirty="0">
                          <a:latin typeface="Arial" panose="020B0604020202020204" pitchFamily="34" charset="0"/>
                          <a:cs typeface="Arial" panose="020B0604020202020204" pitchFamily="34" charset="0"/>
                        </a:rPr>
                        <a:t>Frame F1 Score</a:t>
                      </a:r>
                      <a:endParaRPr lang="en-US" sz="105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66"/>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Arial" panose="020B0604020202020204" pitchFamily="34" charset="0"/>
                          <a:cs typeface="Arial" panose="020B0604020202020204" pitchFamily="34" charset="0"/>
                        </a:rPr>
                        <a:t>Speaker F1- Score</a:t>
                      </a:r>
                      <a:endParaRPr lang="en-US" sz="105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66"/>
                    </a:solidFill>
                  </a:tcPr>
                </a:tc>
                <a:extLst>
                  <a:ext uri="{0D108BD9-81ED-4DB2-BD59-A6C34878D82A}">
                    <a16:rowId xmlns:a16="http://schemas.microsoft.com/office/drawing/2014/main" val="2487386836"/>
                  </a:ext>
                </a:extLst>
              </a:tr>
              <a:tr h="293119">
                <a:tc>
                  <a:txBody>
                    <a:bodyPr/>
                    <a:lstStyle/>
                    <a:p>
                      <a:r>
                        <a:rPr lang="en-US" sz="1200" dirty="0">
                          <a:latin typeface="Arial" panose="020B0604020202020204" pitchFamily="34" charset="0"/>
                          <a:cs typeface="Arial" panose="020B0604020202020204" pitchFamily="34" charset="0"/>
                        </a:rPr>
                        <a:t>Train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dirty="0">
                          <a:latin typeface="Arial" panose="020B0604020202020204" pitchFamily="34" charset="0"/>
                          <a:cs typeface="Arial" panose="020B0604020202020204" pitchFamily="34" charset="0"/>
                        </a:rPr>
                        <a:t>0.832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dirty="0">
                          <a:latin typeface="Arial" panose="020B0604020202020204" pitchFamily="34" charset="0"/>
                          <a:cs typeface="Arial" panose="020B0604020202020204" pitchFamily="34" charset="0"/>
                        </a:rPr>
                        <a:t>0.883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8716519"/>
                  </a:ext>
                </a:extLst>
              </a:tr>
              <a:tr h="293119">
                <a:tc>
                  <a:txBody>
                    <a:bodyPr/>
                    <a:lstStyle/>
                    <a:p>
                      <a:r>
                        <a:rPr lang="en-US" sz="1200" dirty="0">
                          <a:latin typeface="Arial" panose="020B0604020202020204" pitchFamily="34" charset="0"/>
                          <a:cs typeface="Arial" panose="020B0604020202020204" pitchFamily="34" charset="0"/>
                        </a:rPr>
                        <a:t>Validation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dirty="0">
                          <a:latin typeface="Arial" panose="020B0604020202020204" pitchFamily="34" charset="0"/>
                          <a:cs typeface="Arial" panose="020B0604020202020204" pitchFamily="34" charset="0"/>
                        </a:rPr>
                        <a:t>0.758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dirty="0">
                          <a:latin typeface="Arial" panose="020B0604020202020204" pitchFamily="34" charset="0"/>
                          <a:cs typeface="Arial" panose="020B0604020202020204" pitchFamily="34" charset="0"/>
                        </a:rPr>
                        <a:t>0.796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85007416"/>
                  </a:ext>
                </a:extLst>
              </a:tr>
              <a:tr h="293119">
                <a:tc>
                  <a:txBody>
                    <a:bodyPr/>
                    <a:lstStyle/>
                    <a:p>
                      <a:r>
                        <a:rPr lang="en-US" sz="1200" dirty="0">
                          <a:latin typeface="Arial" panose="020B0604020202020204" pitchFamily="34" charset="0"/>
                          <a:cs typeface="Arial" panose="020B0604020202020204" pitchFamily="34" charset="0"/>
                        </a:rPr>
                        <a:t>Test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dirty="0">
                          <a:latin typeface="Arial" panose="020B0604020202020204" pitchFamily="34" charset="0"/>
                          <a:cs typeface="Arial" panose="020B0604020202020204" pitchFamily="34" charset="0"/>
                        </a:rPr>
                        <a:t>0.760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dirty="0">
                          <a:latin typeface="Arial" panose="020B0604020202020204" pitchFamily="34" charset="0"/>
                          <a:cs typeface="Arial" panose="020B0604020202020204" pitchFamily="34" charset="0"/>
                        </a:rPr>
                        <a:t>0.798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6962144"/>
                  </a:ext>
                </a:extLst>
              </a:tr>
            </a:tbl>
          </a:graphicData>
        </a:graphic>
      </p:graphicFrame>
      <p:graphicFrame>
        <p:nvGraphicFramePr>
          <p:cNvPr id="45" name="Table 13">
            <a:extLst>
              <a:ext uri="{FF2B5EF4-FFF2-40B4-BE49-F238E27FC236}">
                <a16:creationId xmlns:a16="http://schemas.microsoft.com/office/drawing/2014/main" id="{D523F844-59CA-4EDB-9783-A1F4182EFC88}"/>
              </a:ext>
            </a:extLst>
          </p:cNvPr>
          <p:cNvGraphicFramePr>
            <a:graphicFrameLocks noGrp="1"/>
          </p:cNvGraphicFramePr>
          <p:nvPr>
            <p:extLst>
              <p:ext uri="{D42A27DB-BD31-4B8C-83A1-F6EECF244321}">
                <p14:modId xmlns:p14="http://schemas.microsoft.com/office/powerpoint/2010/main" val="3617499556"/>
              </p:ext>
            </p:extLst>
          </p:nvPr>
        </p:nvGraphicFramePr>
        <p:xfrm>
          <a:off x="7807030" y="1947248"/>
          <a:ext cx="4094238" cy="1764278"/>
        </p:xfrm>
        <a:graphic>
          <a:graphicData uri="http://schemas.openxmlformats.org/drawingml/2006/table">
            <a:tbl>
              <a:tblPr firstRow="1" bandRow="1">
                <a:tableStyleId>{7DF18680-E054-41AD-8BC1-D1AEF772440D}</a:tableStyleId>
              </a:tblPr>
              <a:tblGrid>
                <a:gridCol w="943075">
                  <a:extLst>
                    <a:ext uri="{9D8B030D-6E8A-4147-A177-3AD203B41FA5}">
                      <a16:colId xmlns:a16="http://schemas.microsoft.com/office/drawing/2014/main" val="2817360426"/>
                    </a:ext>
                  </a:extLst>
                </a:gridCol>
                <a:gridCol w="893618">
                  <a:extLst>
                    <a:ext uri="{9D8B030D-6E8A-4147-A177-3AD203B41FA5}">
                      <a16:colId xmlns:a16="http://schemas.microsoft.com/office/drawing/2014/main" val="1631983339"/>
                    </a:ext>
                  </a:extLst>
                </a:gridCol>
                <a:gridCol w="702776">
                  <a:extLst>
                    <a:ext uri="{9D8B030D-6E8A-4147-A177-3AD203B41FA5}">
                      <a16:colId xmlns:a16="http://schemas.microsoft.com/office/drawing/2014/main" val="1655304535"/>
                    </a:ext>
                  </a:extLst>
                </a:gridCol>
                <a:gridCol w="760264">
                  <a:extLst>
                    <a:ext uri="{9D8B030D-6E8A-4147-A177-3AD203B41FA5}">
                      <a16:colId xmlns:a16="http://schemas.microsoft.com/office/drawing/2014/main" val="3032272573"/>
                    </a:ext>
                  </a:extLst>
                </a:gridCol>
                <a:gridCol w="794505">
                  <a:extLst>
                    <a:ext uri="{9D8B030D-6E8A-4147-A177-3AD203B41FA5}">
                      <a16:colId xmlns:a16="http://schemas.microsoft.com/office/drawing/2014/main" val="2983306320"/>
                    </a:ext>
                  </a:extLst>
                </a:gridCol>
              </a:tblGrid>
              <a:tr h="293119">
                <a:tc>
                  <a:txBody>
                    <a:bodyPr/>
                    <a:lstStyle/>
                    <a:p>
                      <a:r>
                        <a:rPr lang="en-US" sz="1200" dirty="0">
                          <a:latin typeface="Arial" panose="020B0604020202020204" pitchFamily="34" charset="0"/>
                          <a:cs typeface="Arial" panose="020B0604020202020204" pitchFamily="34" charset="0"/>
                        </a:rPr>
                        <a:t>Accent </a:t>
                      </a:r>
                    </a:p>
                    <a:p>
                      <a:r>
                        <a:rPr lang="en-US" sz="1200" dirty="0">
                          <a:latin typeface="Arial" panose="020B0604020202020204" pitchFamily="34" charset="0"/>
                          <a:cs typeface="Arial" panose="020B0604020202020204" pitchFamily="34" charset="0"/>
                        </a:rPr>
                        <a:t>Label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50000"/>
                      </a:schemeClr>
                    </a:solidFill>
                  </a:tcPr>
                </a:tc>
                <a:tc>
                  <a:txBody>
                    <a:bodyPr/>
                    <a:lstStyle/>
                    <a:p>
                      <a:r>
                        <a:rPr lang="en-US" sz="1200" dirty="0">
                          <a:latin typeface="Arial" panose="020B0604020202020204" pitchFamily="34" charset="0"/>
                          <a:cs typeface="Arial" panose="020B0604020202020204" pitchFamily="34" charset="0"/>
                        </a:rPr>
                        <a:t>Precision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5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Arial" panose="020B0604020202020204" pitchFamily="34" charset="0"/>
                          <a:cs typeface="Arial" panose="020B0604020202020204" pitchFamily="34" charset="0"/>
                        </a:rPr>
                        <a:t>Recall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5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Arial" panose="020B0604020202020204" pitchFamily="34" charset="0"/>
                          <a:cs typeface="Arial" panose="020B0604020202020204" pitchFamily="34" charset="0"/>
                        </a:rPr>
                        <a:t>F1 score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5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Arial" panose="020B0604020202020204" pitchFamily="34" charset="0"/>
                          <a:cs typeface="Arial" panose="020B0604020202020204" pitchFamily="34" charset="0"/>
                        </a:rPr>
                        <a:t>Support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50000"/>
                      </a:schemeClr>
                    </a:solidFill>
                  </a:tcPr>
                </a:tc>
                <a:extLst>
                  <a:ext uri="{0D108BD9-81ED-4DB2-BD59-A6C34878D82A}">
                    <a16:rowId xmlns:a16="http://schemas.microsoft.com/office/drawing/2014/main" val="2487386836"/>
                  </a:ext>
                </a:extLst>
              </a:tr>
              <a:tr h="188607">
                <a:tc>
                  <a:txBody>
                    <a:bodyPr/>
                    <a:lstStyle/>
                    <a:p>
                      <a:r>
                        <a:rPr lang="en-US" sz="1100" dirty="0">
                          <a:latin typeface="Arial" panose="020B0604020202020204" pitchFamily="34" charset="0"/>
                          <a:cs typeface="Arial" panose="020B0604020202020204" pitchFamily="34" charset="0"/>
                        </a:rPr>
                        <a:t>US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100" dirty="0">
                          <a:latin typeface="Arial" panose="020B0604020202020204" pitchFamily="34" charset="0"/>
                          <a:cs typeface="Arial" panose="020B0604020202020204" pitchFamily="34" charset="0"/>
                        </a:rPr>
                        <a:t>0.89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100" dirty="0">
                          <a:latin typeface="Arial" panose="020B0604020202020204" pitchFamily="34" charset="0"/>
                          <a:cs typeface="Arial" panose="020B0604020202020204" pitchFamily="34" charset="0"/>
                        </a:rPr>
                        <a:t>0.86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100" dirty="0">
                          <a:latin typeface="Arial" panose="020B0604020202020204" pitchFamily="34" charset="0"/>
                          <a:cs typeface="Arial" panose="020B0604020202020204" pitchFamily="34" charset="0"/>
                        </a:rPr>
                        <a:t>0.87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100" dirty="0">
                          <a:latin typeface="Arial" panose="020B0604020202020204" pitchFamily="34" charset="0"/>
                          <a:cs typeface="Arial" panose="020B0604020202020204" pitchFamily="34" charset="0"/>
                        </a:rPr>
                        <a:t>4600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8716519"/>
                  </a:ext>
                </a:extLst>
              </a:tr>
              <a:tr h="248484">
                <a:tc>
                  <a:txBody>
                    <a:bodyPr/>
                    <a:lstStyle/>
                    <a:p>
                      <a:r>
                        <a:rPr lang="en-US" sz="1100" dirty="0">
                          <a:latin typeface="Arial" panose="020B0604020202020204" pitchFamily="34" charset="0"/>
                          <a:cs typeface="Arial" panose="020B0604020202020204" pitchFamily="34" charset="0"/>
                        </a:rPr>
                        <a:t>Australia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100" dirty="0">
                          <a:latin typeface="Arial" panose="020B0604020202020204" pitchFamily="34" charset="0"/>
                          <a:cs typeface="Arial" panose="020B0604020202020204" pitchFamily="34" charset="0"/>
                        </a:rPr>
                        <a:t>0.85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100" dirty="0">
                          <a:latin typeface="Arial" panose="020B0604020202020204" pitchFamily="34" charset="0"/>
                          <a:cs typeface="Arial" panose="020B0604020202020204" pitchFamily="34" charset="0"/>
                        </a:rPr>
                        <a:t>0.80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100" dirty="0">
                          <a:latin typeface="Arial" panose="020B0604020202020204" pitchFamily="34" charset="0"/>
                          <a:cs typeface="Arial" panose="020B0604020202020204" pitchFamily="34" charset="0"/>
                        </a:rPr>
                        <a:t>0.83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100" dirty="0">
                          <a:latin typeface="Arial" panose="020B0604020202020204" pitchFamily="34" charset="0"/>
                          <a:cs typeface="Arial" panose="020B0604020202020204" pitchFamily="34" charset="0"/>
                        </a:rPr>
                        <a:t>1200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85007416"/>
                  </a:ext>
                </a:extLst>
              </a:tr>
              <a:tr h="270758">
                <a:tc>
                  <a:txBody>
                    <a:bodyPr/>
                    <a:lstStyle/>
                    <a:p>
                      <a:r>
                        <a:rPr lang="en-US" sz="1100" dirty="0">
                          <a:latin typeface="Arial" panose="020B0604020202020204" pitchFamily="34" charset="0"/>
                          <a:cs typeface="Arial" panose="020B0604020202020204" pitchFamily="34" charset="0"/>
                        </a:rPr>
                        <a:t>England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100" dirty="0">
                          <a:latin typeface="Arial" panose="020B0604020202020204" pitchFamily="34" charset="0"/>
                          <a:cs typeface="Arial" panose="020B0604020202020204" pitchFamily="34" charset="0"/>
                        </a:rPr>
                        <a:t>0.88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100" dirty="0">
                          <a:latin typeface="Arial" panose="020B0604020202020204" pitchFamily="34" charset="0"/>
                          <a:cs typeface="Arial" panose="020B0604020202020204" pitchFamily="34" charset="0"/>
                        </a:rPr>
                        <a:t>0.83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100" dirty="0">
                          <a:latin typeface="Arial" panose="020B0604020202020204" pitchFamily="34" charset="0"/>
                          <a:cs typeface="Arial" panose="020B0604020202020204" pitchFamily="34" charset="0"/>
                        </a:rPr>
                        <a:t>0.85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100" dirty="0">
                          <a:latin typeface="Arial" panose="020B0604020202020204" pitchFamily="34" charset="0"/>
                          <a:cs typeface="Arial" panose="020B0604020202020204" pitchFamily="34" charset="0"/>
                        </a:rPr>
                        <a:t>3729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6962144"/>
                  </a:ext>
                </a:extLst>
              </a:tr>
              <a:tr h="225083">
                <a:tc>
                  <a:txBody>
                    <a:bodyPr/>
                    <a:lstStyle/>
                    <a:p>
                      <a:r>
                        <a:rPr lang="en-US" sz="1100" dirty="0">
                          <a:latin typeface="Arial" panose="020B0604020202020204" pitchFamily="34" charset="0"/>
                          <a:cs typeface="Arial" panose="020B0604020202020204" pitchFamily="34" charset="0"/>
                        </a:rPr>
                        <a:t>Indian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100" dirty="0">
                          <a:latin typeface="Arial" panose="020B0604020202020204" pitchFamily="34" charset="0"/>
                          <a:cs typeface="Arial" panose="020B0604020202020204" pitchFamily="34" charset="0"/>
                        </a:rPr>
                        <a:t>0.79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100" dirty="0">
                          <a:latin typeface="Arial" panose="020B0604020202020204" pitchFamily="34" charset="0"/>
                          <a:cs typeface="Arial" panose="020B0604020202020204" pitchFamily="34" charset="0"/>
                        </a:rPr>
                        <a:t>0.82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100" dirty="0">
                          <a:latin typeface="Arial" panose="020B0604020202020204" pitchFamily="34" charset="0"/>
                          <a:cs typeface="Arial" panose="020B0604020202020204" pitchFamily="34" charset="0"/>
                        </a:rPr>
                        <a:t>0.80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100" dirty="0">
                          <a:latin typeface="Arial" panose="020B0604020202020204" pitchFamily="34" charset="0"/>
                          <a:cs typeface="Arial" panose="020B0604020202020204" pitchFamily="34" charset="0"/>
                        </a:rPr>
                        <a:t>1240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85259275"/>
                  </a:ext>
                </a:extLst>
              </a:tr>
              <a:tr h="191086">
                <a:tc>
                  <a:txBody>
                    <a:bodyPr/>
                    <a:lstStyle/>
                    <a:p>
                      <a:r>
                        <a:rPr lang="en-US" sz="1100" dirty="0">
                          <a:latin typeface="Arial" panose="020B0604020202020204" pitchFamily="34" charset="0"/>
                          <a:cs typeface="Arial" panose="020B0604020202020204" pitchFamily="34" charset="0"/>
                        </a:rPr>
                        <a:t>Canada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100" dirty="0">
                          <a:latin typeface="Arial" panose="020B0604020202020204" pitchFamily="34" charset="0"/>
                          <a:cs typeface="Arial" panose="020B0604020202020204" pitchFamily="34" charset="0"/>
                        </a:rPr>
                        <a:t>0.90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100" dirty="0">
                          <a:latin typeface="Arial" panose="020B0604020202020204" pitchFamily="34" charset="0"/>
                          <a:cs typeface="Arial" panose="020B0604020202020204" pitchFamily="34" charset="0"/>
                        </a:rPr>
                        <a:t>0.84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100" dirty="0">
                          <a:latin typeface="Arial" panose="020B0604020202020204" pitchFamily="34" charset="0"/>
                          <a:cs typeface="Arial" panose="020B0604020202020204" pitchFamily="34" charset="0"/>
                        </a:rPr>
                        <a:t>0.88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100" dirty="0">
                          <a:latin typeface="Arial" panose="020B0604020202020204" pitchFamily="34" charset="0"/>
                          <a:cs typeface="Arial" panose="020B0604020202020204" pitchFamily="34" charset="0"/>
                        </a:rPr>
                        <a:t>1650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82178268"/>
                  </a:ext>
                </a:extLst>
              </a:tr>
            </a:tbl>
          </a:graphicData>
        </a:graphic>
      </p:graphicFrame>
      <p:sp>
        <p:nvSpPr>
          <p:cNvPr id="46" name="TextBox 45">
            <a:extLst>
              <a:ext uri="{FF2B5EF4-FFF2-40B4-BE49-F238E27FC236}">
                <a16:creationId xmlns:a16="http://schemas.microsoft.com/office/drawing/2014/main" id="{BDA88CF4-AAAA-491A-AB4A-822D83D21D56}"/>
              </a:ext>
            </a:extLst>
          </p:cNvPr>
          <p:cNvSpPr txBox="1"/>
          <p:nvPr/>
        </p:nvSpPr>
        <p:spPr>
          <a:xfrm>
            <a:off x="6872750" y="770429"/>
            <a:ext cx="914400" cy="338554"/>
          </a:xfrm>
          <a:prstGeom prst="rect">
            <a:avLst/>
          </a:prstGeom>
          <a:solidFill>
            <a:srgbClr val="FFCCCC"/>
          </a:solidFill>
        </p:spPr>
        <p:txBody>
          <a:bodyPr wrap="square" rtlCol="0">
            <a:spAutoFit/>
          </a:bodyPr>
          <a:lstStyle/>
          <a:p>
            <a:r>
              <a:rPr lang="en-US" sz="1600" b="1" dirty="0">
                <a:latin typeface="Arial" panose="020B0604020202020204" pitchFamily="34" charset="0"/>
                <a:cs typeface="Arial" panose="020B0604020202020204" pitchFamily="34" charset="0"/>
              </a:rPr>
              <a:t>Overall</a:t>
            </a:r>
          </a:p>
        </p:txBody>
      </p:sp>
      <p:sp>
        <p:nvSpPr>
          <p:cNvPr id="47" name="TextBox 46">
            <a:extLst>
              <a:ext uri="{FF2B5EF4-FFF2-40B4-BE49-F238E27FC236}">
                <a16:creationId xmlns:a16="http://schemas.microsoft.com/office/drawing/2014/main" id="{F12520EA-792F-4BE5-B20B-B7944DD610E8}"/>
              </a:ext>
            </a:extLst>
          </p:cNvPr>
          <p:cNvSpPr txBox="1"/>
          <p:nvPr/>
        </p:nvSpPr>
        <p:spPr>
          <a:xfrm>
            <a:off x="6872750" y="1958205"/>
            <a:ext cx="914400" cy="954107"/>
          </a:xfrm>
          <a:prstGeom prst="rect">
            <a:avLst/>
          </a:prstGeom>
          <a:solidFill>
            <a:srgbClr val="FFCCCC"/>
          </a:solidFill>
        </p:spPr>
        <p:txBody>
          <a:bodyPr wrap="square" rtlCol="0">
            <a:spAutoFit/>
          </a:bodyPr>
          <a:lstStyle/>
          <a:p>
            <a:r>
              <a:rPr lang="en-US" sz="1600" b="1" dirty="0">
                <a:latin typeface="Arial" panose="020B0604020202020204" pitchFamily="34" charset="0"/>
                <a:cs typeface="Arial" panose="020B0604020202020204" pitchFamily="34" charset="0"/>
              </a:rPr>
              <a:t>Test</a:t>
            </a:r>
          </a:p>
          <a:p>
            <a:endParaRPr lang="en-US" sz="1600" b="1" dirty="0">
              <a:latin typeface="Arial" panose="020B0604020202020204" pitchFamily="34" charset="0"/>
              <a:cs typeface="Arial" panose="020B0604020202020204" pitchFamily="34" charset="0"/>
            </a:endParaRPr>
          </a:p>
          <a:p>
            <a:r>
              <a:rPr lang="en-US" sz="1100" dirty="0">
                <a:latin typeface="Arial" panose="020B0604020202020204" pitchFamily="34" charset="0"/>
                <a:cs typeface="Arial" panose="020B0604020202020204" pitchFamily="34" charset="0"/>
              </a:rPr>
              <a:t>Speaker Level</a:t>
            </a:r>
          </a:p>
        </p:txBody>
      </p:sp>
      <p:pic>
        <p:nvPicPr>
          <p:cNvPr id="48" name="Picture 47" descr="A screenshot of a cell phone&#10;&#10;Description automatically generated">
            <a:extLst>
              <a:ext uri="{FF2B5EF4-FFF2-40B4-BE49-F238E27FC236}">
                <a16:creationId xmlns:a16="http://schemas.microsoft.com/office/drawing/2014/main" id="{5C87E011-39B7-4582-B666-3809EA55E89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5381" y="3851679"/>
            <a:ext cx="3527305" cy="2372998"/>
          </a:xfrm>
          <a:prstGeom prst="rect">
            <a:avLst/>
          </a:prstGeom>
        </p:spPr>
      </p:pic>
      <p:pic>
        <p:nvPicPr>
          <p:cNvPr id="49" name="Picture 48" descr="A screenshot of a cell phone&#10;&#10;Description automatically generated">
            <a:extLst>
              <a:ext uri="{FF2B5EF4-FFF2-40B4-BE49-F238E27FC236}">
                <a16:creationId xmlns:a16="http://schemas.microsoft.com/office/drawing/2014/main" id="{2692408B-79FB-4B21-B6BB-71D97739670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02571" y="3866103"/>
            <a:ext cx="3537729" cy="2349381"/>
          </a:xfrm>
          <a:prstGeom prst="rect">
            <a:avLst/>
          </a:prstGeom>
        </p:spPr>
      </p:pic>
      <p:pic>
        <p:nvPicPr>
          <p:cNvPr id="50" name="Picture 49" descr="A screenshot of a cell phone&#10;&#10;Description automatically generated">
            <a:extLst>
              <a:ext uri="{FF2B5EF4-FFF2-40B4-BE49-F238E27FC236}">
                <a16:creationId xmlns:a16="http://schemas.microsoft.com/office/drawing/2014/main" id="{5D1A9416-701A-4F4A-90D4-25B34C53889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142049" y="3871795"/>
            <a:ext cx="3537731" cy="2349381"/>
          </a:xfrm>
          <a:prstGeom prst="rect">
            <a:avLst/>
          </a:prstGeom>
        </p:spPr>
      </p:pic>
      <p:sp>
        <p:nvSpPr>
          <p:cNvPr id="51" name="TextBox 50">
            <a:extLst>
              <a:ext uri="{FF2B5EF4-FFF2-40B4-BE49-F238E27FC236}">
                <a16:creationId xmlns:a16="http://schemas.microsoft.com/office/drawing/2014/main" id="{E0D5BC7C-41D8-4BC2-9B93-0752925DBA7B}"/>
              </a:ext>
            </a:extLst>
          </p:cNvPr>
          <p:cNvSpPr txBox="1"/>
          <p:nvPr/>
        </p:nvSpPr>
        <p:spPr>
          <a:xfrm>
            <a:off x="7718865" y="3697598"/>
            <a:ext cx="643318" cy="369332"/>
          </a:xfrm>
          <a:prstGeom prst="rect">
            <a:avLst/>
          </a:prstGeom>
          <a:solidFill>
            <a:srgbClr val="FFCCCC"/>
          </a:solidFill>
        </p:spPr>
        <p:txBody>
          <a:bodyPr wrap="square" rtlCol="0">
            <a:spAutoFit/>
          </a:bodyPr>
          <a:lstStyle/>
          <a:p>
            <a:r>
              <a:rPr lang="en-US" dirty="0"/>
              <a:t>Test</a:t>
            </a:r>
          </a:p>
        </p:txBody>
      </p:sp>
      <p:sp>
        <p:nvSpPr>
          <p:cNvPr id="52" name="TextBox 51">
            <a:extLst>
              <a:ext uri="{FF2B5EF4-FFF2-40B4-BE49-F238E27FC236}">
                <a16:creationId xmlns:a16="http://schemas.microsoft.com/office/drawing/2014/main" id="{0DDA26B4-0C6B-4E0B-8FC4-2846EA84C7FF}"/>
              </a:ext>
            </a:extLst>
          </p:cNvPr>
          <p:cNvSpPr txBox="1"/>
          <p:nvPr/>
        </p:nvSpPr>
        <p:spPr>
          <a:xfrm>
            <a:off x="4022020" y="3681437"/>
            <a:ext cx="549571" cy="369332"/>
          </a:xfrm>
          <a:prstGeom prst="rect">
            <a:avLst/>
          </a:prstGeom>
          <a:solidFill>
            <a:srgbClr val="FFCCCC"/>
          </a:solidFill>
        </p:spPr>
        <p:txBody>
          <a:bodyPr wrap="square" rtlCol="0">
            <a:spAutoFit/>
          </a:bodyPr>
          <a:lstStyle/>
          <a:p>
            <a:r>
              <a:rPr lang="en-US" dirty="0"/>
              <a:t>Val</a:t>
            </a:r>
          </a:p>
        </p:txBody>
      </p:sp>
      <p:sp>
        <p:nvSpPr>
          <p:cNvPr id="53" name="TextBox 52">
            <a:extLst>
              <a:ext uri="{FF2B5EF4-FFF2-40B4-BE49-F238E27FC236}">
                <a16:creationId xmlns:a16="http://schemas.microsoft.com/office/drawing/2014/main" id="{877161B7-CE9A-486B-B7B6-C4DD768FFB29}"/>
              </a:ext>
            </a:extLst>
          </p:cNvPr>
          <p:cNvSpPr txBox="1"/>
          <p:nvPr/>
        </p:nvSpPr>
        <p:spPr>
          <a:xfrm>
            <a:off x="109390" y="3672308"/>
            <a:ext cx="643318" cy="369332"/>
          </a:xfrm>
          <a:prstGeom prst="rect">
            <a:avLst/>
          </a:prstGeom>
          <a:solidFill>
            <a:srgbClr val="FFCCCC"/>
          </a:solidFill>
        </p:spPr>
        <p:txBody>
          <a:bodyPr wrap="square" rtlCol="0">
            <a:spAutoFit/>
          </a:bodyPr>
          <a:lstStyle/>
          <a:p>
            <a:r>
              <a:rPr lang="en-US" dirty="0"/>
              <a:t>Train</a:t>
            </a:r>
          </a:p>
        </p:txBody>
      </p:sp>
      <p:sp>
        <p:nvSpPr>
          <p:cNvPr id="40" name="TextBox 39">
            <a:extLst>
              <a:ext uri="{FF2B5EF4-FFF2-40B4-BE49-F238E27FC236}">
                <a16:creationId xmlns:a16="http://schemas.microsoft.com/office/drawing/2014/main" id="{FDF23679-BC6F-4B38-AA24-0A9FD7AA5CA8}"/>
              </a:ext>
            </a:extLst>
          </p:cNvPr>
          <p:cNvSpPr txBox="1"/>
          <p:nvPr/>
        </p:nvSpPr>
        <p:spPr>
          <a:xfrm rot="16200000">
            <a:off x="3445759" y="2113706"/>
            <a:ext cx="583814" cy="369332"/>
          </a:xfrm>
          <a:prstGeom prst="rect">
            <a:avLst/>
          </a:prstGeom>
          <a:noFill/>
        </p:spPr>
        <p:txBody>
          <a:bodyPr wrap="none" rtlCol="0">
            <a:spAutoFit/>
          </a:bodyPr>
          <a:lstStyle/>
          <a:p>
            <a:r>
              <a:rPr lang="en-US" dirty="0"/>
              <a:t>Loss</a:t>
            </a:r>
          </a:p>
        </p:txBody>
      </p:sp>
      <p:sp>
        <p:nvSpPr>
          <p:cNvPr id="28" name="TextBox 27">
            <a:extLst>
              <a:ext uri="{FF2B5EF4-FFF2-40B4-BE49-F238E27FC236}">
                <a16:creationId xmlns:a16="http://schemas.microsoft.com/office/drawing/2014/main" id="{7C81C0D9-269F-4597-B8E2-44DC8971AC99}"/>
              </a:ext>
            </a:extLst>
          </p:cNvPr>
          <p:cNvSpPr txBox="1"/>
          <p:nvPr/>
        </p:nvSpPr>
        <p:spPr>
          <a:xfrm>
            <a:off x="4886137" y="757982"/>
            <a:ext cx="1245854" cy="369332"/>
          </a:xfrm>
          <a:prstGeom prst="rect">
            <a:avLst/>
          </a:prstGeom>
          <a:solidFill>
            <a:schemeClr val="accent2">
              <a:lumMod val="20000"/>
              <a:lumOff val="80000"/>
            </a:schemeClr>
          </a:solidFill>
        </p:spPr>
        <p:txBody>
          <a:bodyPr wrap="none" rtlCol="0">
            <a:spAutoFit/>
          </a:bodyPr>
          <a:lstStyle/>
          <a:p>
            <a:r>
              <a:rPr lang="en-US" dirty="0"/>
              <a:t>Model Loss</a:t>
            </a:r>
          </a:p>
        </p:txBody>
      </p:sp>
      <p:sp>
        <p:nvSpPr>
          <p:cNvPr id="29" name="TextBox 28">
            <a:extLst>
              <a:ext uri="{FF2B5EF4-FFF2-40B4-BE49-F238E27FC236}">
                <a16:creationId xmlns:a16="http://schemas.microsoft.com/office/drawing/2014/main" id="{5E8F6505-A5A7-481B-BED7-257AEFE186DA}"/>
              </a:ext>
            </a:extLst>
          </p:cNvPr>
          <p:cNvSpPr txBox="1"/>
          <p:nvPr/>
        </p:nvSpPr>
        <p:spPr>
          <a:xfrm>
            <a:off x="1519600" y="757982"/>
            <a:ext cx="976421" cy="369332"/>
          </a:xfrm>
          <a:prstGeom prst="rect">
            <a:avLst/>
          </a:prstGeom>
          <a:solidFill>
            <a:schemeClr val="accent2">
              <a:lumMod val="20000"/>
              <a:lumOff val="80000"/>
            </a:schemeClr>
          </a:solidFill>
        </p:spPr>
        <p:txBody>
          <a:bodyPr wrap="none" rtlCol="0">
            <a:spAutoFit/>
          </a:bodyPr>
          <a:lstStyle/>
          <a:p>
            <a:r>
              <a:rPr lang="en-US" dirty="0"/>
              <a:t>F1 Score</a:t>
            </a:r>
          </a:p>
        </p:txBody>
      </p:sp>
      <p:sp>
        <p:nvSpPr>
          <p:cNvPr id="37" name="TextBox 36">
            <a:extLst>
              <a:ext uri="{FF2B5EF4-FFF2-40B4-BE49-F238E27FC236}">
                <a16:creationId xmlns:a16="http://schemas.microsoft.com/office/drawing/2014/main" id="{BCB3191C-AB83-4113-B4DA-D6B8F7B5AAA8}"/>
              </a:ext>
            </a:extLst>
          </p:cNvPr>
          <p:cNvSpPr txBox="1"/>
          <p:nvPr/>
        </p:nvSpPr>
        <p:spPr>
          <a:xfrm>
            <a:off x="3072419" y="3258307"/>
            <a:ext cx="849913" cy="369332"/>
          </a:xfrm>
          <a:prstGeom prst="rect">
            <a:avLst/>
          </a:prstGeom>
          <a:noFill/>
        </p:spPr>
        <p:txBody>
          <a:bodyPr wrap="none" rtlCol="0">
            <a:spAutoFit/>
          </a:bodyPr>
          <a:lstStyle/>
          <a:p>
            <a:r>
              <a:rPr lang="en-US" dirty="0"/>
              <a:t>Epochs</a:t>
            </a:r>
          </a:p>
        </p:txBody>
      </p:sp>
    </p:spTree>
    <p:extLst>
      <p:ext uri="{BB962C8B-B14F-4D97-AF65-F5344CB8AC3E}">
        <p14:creationId xmlns:p14="http://schemas.microsoft.com/office/powerpoint/2010/main" val="7187957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 name="Picture 11" descr="A screenshot of a cell phone&#10;&#10;Description automatically generated">
            <a:extLst>
              <a:ext uri="{FF2B5EF4-FFF2-40B4-BE49-F238E27FC236}">
                <a16:creationId xmlns:a16="http://schemas.microsoft.com/office/drawing/2014/main" id="{EB10D6A0-7195-4AAE-82B4-DC84B438885A}"/>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8362183" y="3747501"/>
            <a:ext cx="3136392" cy="2496312"/>
          </a:xfrm>
          <a:prstGeom prst="rect">
            <a:avLst/>
          </a:prstGeom>
        </p:spPr>
      </p:pic>
      <p:pic>
        <p:nvPicPr>
          <p:cNvPr id="8" name="Picture 7" descr="A screenshot of a cell phone&#10;&#10;Description automatically generated">
            <a:extLst>
              <a:ext uri="{FF2B5EF4-FFF2-40B4-BE49-F238E27FC236}">
                <a16:creationId xmlns:a16="http://schemas.microsoft.com/office/drawing/2014/main" id="{0F7CDF75-703C-471D-B358-69A0942BF69F}"/>
              </a:ext>
            </a:extLst>
          </p:cNvPr>
          <p:cNvPicPr>
            <a:picLocks/>
          </p:cNvPicPr>
          <p:nvPr/>
        </p:nvPicPr>
        <p:blipFill>
          <a:blip r:embed="rId4">
            <a:extLst>
              <a:ext uri="{28A0092B-C50C-407E-A947-70E740481C1C}">
                <a14:useLocalDpi xmlns:a14="http://schemas.microsoft.com/office/drawing/2010/main" val="0"/>
              </a:ext>
            </a:extLst>
          </a:blip>
          <a:stretch>
            <a:fillRect/>
          </a:stretch>
        </p:blipFill>
        <p:spPr>
          <a:xfrm>
            <a:off x="4537203" y="3739690"/>
            <a:ext cx="3136392" cy="2496312"/>
          </a:xfrm>
          <a:prstGeom prst="rect">
            <a:avLst/>
          </a:prstGeom>
        </p:spPr>
      </p:pic>
      <p:pic>
        <p:nvPicPr>
          <p:cNvPr id="4" name="Picture 3" descr="A screenshot of a cell phone&#10;&#10;Description automatically generated">
            <a:extLst>
              <a:ext uri="{FF2B5EF4-FFF2-40B4-BE49-F238E27FC236}">
                <a16:creationId xmlns:a16="http://schemas.microsoft.com/office/drawing/2014/main" id="{7A7C356A-36C8-4DD5-9C00-45B4804FCF92}"/>
              </a:ext>
            </a:extLst>
          </p:cNvPr>
          <p:cNvPicPr>
            <a:picLocks/>
          </p:cNvPicPr>
          <p:nvPr/>
        </p:nvPicPr>
        <p:blipFill>
          <a:blip r:embed="rId5">
            <a:extLst>
              <a:ext uri="{28A0092B-C50C-407E-A947-70E740481C1C}">
                <a14:useLocalDpi xmlns:a14="http://schemas.microsoft.com/office/drawing/2010/main" val="0"/>
              </a:ext>
            </a:extLst>
          </a:blip>
          <a:stretch>
            <a:fillRect/>
          </a:stretch>
        </p:blipFill>
        <p:spPr>
          <a:xfrm>
            <a:off x="653161" y="3745597"/>
            <a:ext cx="3136392" cy="2496312"/>
          </a:xfrm>
          <a:prstGeom prst="rect">
            <a:avLst/>
          </a:prstGeom>
        </p:spPr>
      </p:pic>
      <p:sp>
        <p:nvSpPr>
          <p:cNvPr id="16" name="TextBox 15">
            <a:extLst>
              <a:ext uri="{FF2B5EF4-FFF2-40B4-BE49-F238E27FC236}">
                <a16:creationId xmlns:a16="http://schemas.microsoft.com/office/drawing/2014/main" id="{BC75F7F4-3924-4D0C-84E5-4E5535E2FCFF}"/>
              </a:ext>
            </a:extLst>
          </p:cNvPr>
          <p:cNvSpPr txBox="1"/>
          <p:nvPr/>
        </p:nvSpPr>
        <p:spPr>
          <a:xfrm>
            <a:off x="363379" y="105239"/>
            <a:ext cx="11537889" cy="646986"/>
          </a:xfrm>
          <a:prstGeom prst="roundRect">
            <a:avLst/>
          </a:prstGeom>
          <a:solidFill>
            <a:schemeClr val="accent5">
              <a:lumMod val="50000"/>
            </a:schemeClr>
          </a:solidFill>
        </p:spPr>
        <p:txBody>
          <a:bodyPr wrap="square" rtlCol="0">
            <a:spAutoFit/>
          </a:bodyPr>
          <a:lstStyle/>
          <a:p>
            <a:r>
              <a:rPr lang="en-US" sz="3200" dirty="0">
                <a:solidFill>
                  <a:schemeClr val="bg1">
                    <a:lumMod val="85000"/>
                  </a:schemeClr>
                </a:solidFill>
                <a:latin typeface="Arial Rounded MT Bold" panose="020F0704030504030204" pitchFamily="34" charset="0"/>
              </a:rPr>
              <a:t>Model US/Non US: Convolutional NN</a:t>
            </a:r>
          </a:p>
        </p:txBody>
      </p:sp>
      <p:sp>
        <p:nvSpPr>
          <p:cNvPr id="15" name="Google Shape;79;p15">
            <a:extLst>
              <a:ext uri="{FF2B5EF4-FFF2-40B4-BE49-F238E27FC236}">
                <a16:creationId xmlns:a16="http://schemas.microsoft.com/office/drawing/2014/main" id="{C0E6EFF0-48B4-4AEA-936B-33B4E1A465ED}"/>
              </a:ext>
            </a:extLst>
          </p:cNvPr>
          <p:cNvSpPr/>
          <p:nvPr/>
        </p:nvSpPr>
        <p:spPr>
          <a:xfrm>
            <a:off x="363379" y="6244008"/>
            <a:ext cx="1737360" cy="457200"/>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dirty="0">
                <a:latin typeface="Arial" panose="020B0604020202020204" pitchFamily="34" charset="0"/>
                <a:cs typeface="Arial" panose="020B0604020202020204" pitchFamily="34" charset="0"/>
              </a:rPr>
              <a:t>Overview</a:t>
            </a:r>
            <a:endParaRPr sz="1600" dirty="0">
              <a:latin typeface="Arial" panose="020B0604020202020204" pitchFamily="34" charset="0"/>
              <a:cs typeface="Arial" panose="020B0604020202020204" pitchFamily="34" charset="0"/>
            </a:endParaRPr>
          </a:p>
        </p:txBody>
      </p:sp>
      <p:sp>
        <p:nvSpPr>
          <p:cNvPr id="18" name="Google Shape;81;p15">
            <a:extLst>
              <a:ext uri="{FF2B5EF4-FFF2-40B4-BE49-F238E27FC236}">
                <a16:creationId xmlns:a16="http://schemas.microsoft.com/office/drawing/2014/main" id="{4A8A72D2-1A43-4A5C-B2E4-F05D6D3B5A35}"/>
              </a:ext>
            </a:extLst>
          </p:cNvPr>
          <p:cNvSpPr/>
          <p:nvPr/>
        </p:nvSpPr>
        <p:spPr>
          <a:xfrm>
            <a:off x="1873579" y="6244008"/>
            <a:ext cx="1737360" cy="457200"/>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dirty="0">
                <a:solidFill>
                  <a:schemeClr val="tx1"/>
                </a:solidFill>
                <a:latin typeface="Arial" panose="020B0604020202020204" pitchFamily="34" charset="0"/>
                <a:cs typeface="Arial" panose="020B0604020202020204" pitchFamily="34" charset="0"/>
              </a:rPr>
              <a:t>Business use case</a:t>
            </a:r>
            <a:endParaRPr sz="1600" dirty="0">
              <a:solidFill>
                <a:schemeClr val="tx1"/>
              </a:solidFill>
              <a:latin typeface="Arial" panose="020B0604020202020204" pitchFamily="34" charset="0"/>
              <a:cs typeface="Arial" panose="020B0604020202020204" pitchFamily="34" charset="0"/>
            </a:endParaRPr>
          </a:p>
        </p:txBody>
      </p:sp>
      <p:sp>
        <p:nvSpPr>
          <p:cNvPr id="20" name="Google Shape;82;p15">
            <a:extLst>
              <a:ext uri="{FF2B5EF4-FFF2-40B4-BE49-F238E27FC236}">
                <a16:creationId xmlns:a16="http://schemas.microsoft.com/office/drawing/2014/main" id="{A8DA9DF5-9CBF-4C93-A34F-BC3A13BA0BE8}"/>
              </a:ext>
            </a:extLst>
          </p:cNvPr>
          <p:cNvSpPr/>
          <p:nvPr/>
        </p:nvSpPr>
        <p:spPr>
          <a:xfrm>
            <a:off x="3384744" y="6244008"/>
            <a:ext cx="1737360" cy="457200"/>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dirty="0">
                <a:latin typeface="Arial" panose="020B0604020202020204" pitchFamily="34" charset="0"/>
                <a:cs typeface="Arial" panose="020B0604020202020204" pitchFamily="34" charset="0"/>
              </a:rPr>
              <a:t>Data Description</a:t>
            </a:r>
            <a:endParaRPr sz="1600" dirty="0">
              <a:latin typeface="Arial" panose="020B0604020202020204" pitchFamily="34" charset="0"/>
              <a:cs typeface="Arial" panose="020B0604020202020204" pitchFamily="34" charset="0"/>
            </a:endParaRPr>
          </a:p>
        </p:txBody>
      </p:sp>
      <p:sp>
        <p:nvSpPr>
          <p:cNvPr id="21" name="Google Shape;83;p15">
            <a:extLst>
              <a:ext uri="{FF2B5EF4-FFF2-40B4-BE49-F238E27FC236}">
                <a16:creationId xmlns:a16="http://schemas.microsoft.com/office/drawing/2014/main" id="{AEB08AA8-8372-4FE7-AD3C-08654F4777E8}"/>
              </a:ext>
            </a:extLst>
          </p:cNvPr>
          <p:cNvSpPr/>
          <p:nvPr/>
        </p:nvSpPr>
        <p:spPr>
          <a:xfrm>
            <a:off x="4896234" y="6241418"/>
            <a:ext cx="1737360" cy="457200"/>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dirty="0">
                <a:latin typeface="Arial" panose="020B0604020202020204" pitchFamily="34" charset="0"/>
                <a:cs typeface="Arial" panose="020B0604020202020204" pitchFamily="34" charset="0"/>
              </a:rPr>
              <a:t>Feature Extraction</a:t>
            </a:r>
            <a:endParaRPr sz="1600" dirty="0">
              <a:latin typeface="Arial" panose="020B0604020202020204" pitchFamily="34" charset="0"/>
              <a:cs typeface="Arial" panose="020B0604020202020204" pitchFamily="34" charset="0"/>
            </a:endParaRPr>
          </a:p>
        </p:txBody>
      </p:sp>
      <p:sp>
        <p:nvSpPr>
          <p:cNvPr id="22" name="Google Shape;80;p15">
            <a:extLst>
              <a:ext uri="{FF2B5EF4-FFF2-40B4-BE49-F238E27FC236}">
                <a16:creationId xmlns:a16="http://schemas.microsoft.com/office/drawing/2014/main" id="{74A466E2-6609-4D8C-B2EA-29BA9C9C70CD}"/>
              </a:ext>
            </a:extLst>
          </p:cNvPr>
          <p:cNvSpPr/>
          <p:nvPr/>
        </p:nvSpPr>
        <p:spPr>
          <a:xfrm>
            <a:off x="9424177" y="6244008"/>
            <a:ext cx="1737360" cy="457200"/>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dirty="0">
                <a:latin typeface="Arial" panose="020B0604020202020204" pitchFamily="34" charset="0"/>
                <a:cs typeface="Arial" panose="020B0604020202020204" pitchFamily="34" charset="0"/>
              </a:rPr>
              <a:t>Demo</a:t>
            </a:r>
            <a:endParaRPr sz="1600" dirty="0">
              <a:latin typeface="Arial" panose="020B0604020202020204" pitchFamily="34" charset="0"/>
              <a:cs typeface="Arial" panose="020B0604020202020204" pitchFamily="34" charset="0"/>
            </a:endParaRPr>
          </a:p>
        </p:txBody>
      </p:sp>
      <p:sp>
        <p:nvSpPr>
          <p:cNvPr id="23" name="Google Shape;80;p15">
            <a:extLst>
              <a:ext uri="{FF2B5EF4-FFF2-40B4-BE49-F238E27FC236}">
                <a16:creationId xmlns:a16="http://schemas.microsoft.com/office/drawing/2014/main" id="{B8D1D5BB-DB77-465F-B67D-2364B41DFAFC}"/>
              </a:ext>
            </a:extLst>
          </p:cNvPr>
          <p:cNvSpPr/>
          <p:nvPr/>
        </p:nvSpPr>
        <p:spPr>
          <a:xfrm>
            <a:off x="7918370" y="6243878"/>
            <a:ext cx="1737360" cy="457200"/>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dirty="0">
                <a:latin typeface="Arial" panose="020B0604020202020204" pitchFamily="34" charset="0"/>
                <a:cs typeface="Arial" panose="020B0604020202020204" pitchFamily="34" charset="0"/>
              </a:rPr>
              <a:t>Conclusion</a:t>
            </a:r>
            <a:endParaRPr sz="1600" dirty="0">
              <a:latin typeface="Arial" panose="020B0604020202020204" pitchFamily="34" charset="0"/>
              <a:cs typeface="Arial" panose="020B0604020202020204" pitchFamily="34" charset="0"/>
            </a:endParaRPr>
          </a:p>
        </p:txBody>
      </p:sp>
      <p:sp>
        <p:nvSpPr>
          <p:cNvPr id="24" name="Google Shape;80;p15">
            <a:extLst>
              <a:ext uri="{FF2B5EF4-FFF2-40B4-BE49-F238E27FC236}">
                <a16:creationId xmlns:a16="http://schemas.microsoft.com/office/drawing/2014/main" id="{BADE9FED-3D47-4558-88DE-78AFB75F04F0}"/>
              </a:ext>
            </a:extLst>
          </p:cNvPr>
          <p:cNvSpPr/>
          <p:nvPr/>
        </p:nvSpPr>
        <p:spPr>
          <a:xfrm>
            <a:off x="6404689" y="6239940"/>
            <a:ext cx="1737360" cy="457200"/>
          </a:xfrm>
          <a:prstGeom prst="chevron">
            <a:avLst>
              <a:gd name="adj" fmla="val 50000"/>
            </a:avLst>
          </a:prstGeom>
          <a:solidFill>
            <a:schemeClr val="accent5">
              <a:lumMod val="5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dirty="0">
                <a:solidFill>
                  <a:schemeClr val="bg1"/>
                </a:solidFill>
                <a:latin typeface="Arial" panose="020B0604020202020204" pitchFamily="34" charset="0"/>
                <a:cs typeface="Arial" panose="020B0604020202020204" pitchFamily="34" charset="0"/>
              </a:rPr>
              <a:t>Model Summary</a:t>
            </a:r>
            <a:endParaRPr sz="1600" dirty="0">
              <a:solidFill>
                <a:schemeClr val="bg1"/>
              </a:solidFill>
              <a:latin typeface="Arial" panose="020B0604020202020204" pitchFamily="34" charset="0"/>
              <a:cs typeface="Arial" panose="020B0604020202020204" pitchFamily="34" charset="0"/>
            </a:endParaRPr>
          </a:p>
        </p:txBody>
      </p:sp>
      <p:pic>
        <p:nvPicPr>
          <p:cNvPr id="28" name="Picture 27" descr="A screenshot of a cell phone&#10;&#10;Description automatically generated">
            <a:extLst>
              <a:ext uri="{FF2B5EF4-FFF2-40B4-BE49-F238E27FC236}">
                <a16:creationId xmlns:a16="http://schemas.microsoft.com/office/drawing/2014/main" id="{94576070-58FC-4A52-8BE7-DEF776B46013}"/>
              </a:ext>
            </a:extLst>
          </p:cNvPr>
          <p:cNvPicPr>
            <a:picLocks noChangeAspect="1"/>
          </p:cNvPicPr>
          <p:nvPr/>
        </p:nvPicPr>
        <p:blipFill rotWithShape="1">
          <a:blip r:embed="rId6">
            <a:extLst>
              <a:ext uri="{28A0092B-C50C-407E-A947-70E740481C1C}">
                <a14:useLocalDpi xmlns:a14="http://schemas.microsoft.com/office/drawing/2010/main" val="0"/>
              </a:ext>
            </a:extLst>
          </a:blip>
          <a:srcRect l="5362" t="6206" b="5923"/>
          <a:stretch/>
        </p:blipFill>
        <p:spPr>
          <a:xfrm>
            <a:off x="590840" y="1118372"/>
            <a:ext cx="2887888" cy="2107134"/>
          </a:xfrm>
          <a:prstGeom prst="rect">
            <a:avLst/>
          </a:prstGeom>
        </p:spPr>
      </p:pic>
      <p:pic>
        <p:nvPicPr>
          <p:cNvPr id="29" name="Picture 28" descr="A close up of a map&#10;&#10;Description automatically generated">
            <a:extLst>
              <a:ext uri="{FF2B5EF4-FFF2-40B4-BE49-F238E27FC236}">
                <a16:creationId xmlns:a16="http://schemas.microsoft.com/office/drawing/2014/main" id="{0867C9FE-E3A2-4BB5-83E0-BB595118CADD}"/>
              </a:ext>
            </a:extLst>
          </p:cNvPr>
          <p:cNvPicPr>
            <a:picLocks noChangeAspect="1"/>
          </p:cNvPicPr>
          <p:nvPr/>
        </p:nvPicPr>
        <p:blipFill rotWithShape="1">
          <a:blip r:embed="rId7">
            <a:extLst>
              <a:ext uri="{28A0092B-C50C-407E-A947-70E740481C1C}">
                <a14:useLocalDpi xmlns:a14="http://schemas.microsoft.com/office/drawing/2010/main" val="0"/>
              </a:ext>
            </a:extLst>
          </a:blip>
          <a:srcRect l="3527" t="5754" b="5871"/>
          <a:stretch/>
        </p:blipFill>
        <p:spPr>
          <a:xfrm>
            <a:off x="3789553" y="1106459"/>
            <a:ext cx="2997167" cy="2157554"/>
          </a:xfrm>
          <a:prstGeom prst="rect">
            <a:avLst/>
          </a:prstGeom>
        </p:spPr>
      </p:pic>
      <p:sp>
        <p:nvSpPr>
          <p:cNvPr id="30" name="TextBox 29">
            <a:extLst>
              <a:ext uri="{FF2B5EF4-FFF2-40B4-BE49-F238E27FC236}">
                <a16:creationId xmlns:a16="http://schemas.microsoft.com/office/drawing/2014/main" id="{C49ACC86-375B-4AEC-A4AD-B14F96D87CE9}"/>
              </a:ext>
            </a:extLst>
          </p:cNvPr>
          <p:cNvSpPr txBox="1"/>
          <p:nvPr/>
        </p:nvSpPr>
        <p:spPr>
          <a:xfrm>
            <a:off x="3072419" y="3258307"/>
            <a:ext cx="849913" cy="369332"/>
          </a:xfrm>
          <a:prstGeom prst="rect">
            <a:avLst/>
          </a:prstGeom>
          <a:noFill/>
        </p:spPr>
        <p:txBody>
          <a:bodyPr wrap="none" rtlCol="0">
            <a:spAutoFit/>
          </a:bodyPr>
          <a:lstStyle/>
          <a:p>
            <a:r>
              <a:rPr lang="en-US" dirty="0"/>
              <a:t>Epochs</a:t>
            </a:r>
          </a:p>
        </p:txBody>
      </p:sp>
      <p:cxnSp>
        <p:nvCxnSpPr>
          <p:cNvPr id="34" name="Straight Arrow Connector 33">
            <a:extLst>
              <a:ext uri="{FF2B5EF4-FFF2-40B4-BE49-F238E27FC236}">
                <a16:creationId xmlns:a16="http://schemas.microsoft.com/office/drawing/2014/main" id="{FF8B72ED-F394-44CF-AE04-1F947548223E}"/>
              </a:ext>
            </a:extLst>
          </p:cNvPr>
          <p:cNvCxnSpPr/>
          <p:nvPr/>
        </p:nvCxnSpPr>
        <p:spPr>
          <a:xfrm>
            <a:off x="3897123" y="3442973"/>
            <a:ext cx="1280160" cy="0"/>
          </a:xfrm>
          <a:prstGeom prst="straightConnector1">
            <a:avLst/>
          </a:prstGeom>
          <a:ln>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7ED21BE5-0001-4E65-B141-B7A2859F1107}"/>
              </a:ext>
            </a:extLst>
          </p:cNvPr>
          <p:cNvCxnSpPr>
            <a:cxnSpLocks/>
          </p:cNvCxnSpPr>
          <p:nvPr/>
        </p:nvCxnSpPr>
        <p:spPr>
          <a:xfrm flipH="1">
            <a:off x="1674797" y="3442973"/>
            <a:ext cx="1280160" cy="0"/>
          </a:xfrm>
          <a:prstGeom prst="straightConnector1">
            <a:avLst/>
          </a:prstGeom>
          <a:ln>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60FF838C-6A3F-4F00-B18B-D1BD264B35B5}"/>
              </a:ext>
            </a:extLst>
          </p:cNvPr>
          <p:cNvSpPr txBox="1"/>
          <p:nvPr/>
        </p:nvSpPr>
        <p:spPr>
          <a:xfrm rot="16200000">
            <a:off x="-186775" y="1808922"/>
            <a:ext cx="976421" cy="369332"/>
          </a:xfrm>
          <a:prstGeom prst="rect">
            <a:avLst/>
          </a:prstGeom>
          <a:noFill/>
        </p:spPr>
        <p:txBody>
          <a:bodyPr wrap="none" rtlCol="0">
            <a:spAutoFit/>
          </a:bodyPr>
          <a:lstStyle/>
          <a:p>
            <a:r>
              <a:rPr lang="en-US" dirty="0"/>
              <a:t>F1 Score</a:t>
            </a:r>
          </a:p>
        </p:txBody>
      </p:sp>
      <p:sp>
        <p:nvSpPr>
          <p:cNvPr id="37" name="TextBox 36">
            <a:extLst>
              <a:ext uri="{FF2B5EF4-FFF2-40B4-BE49-F238E27FC236}">
                <a16:creationId xmlns:a16="http://schemas.microsoft.com/office/drawing/2014/main" id="{F9C2FE2E-C7A8-42CD-ACBA-46AF0DA2C551}"/>
              </a:ext>
            </a:extLst>
          </p:cNvPr>
          <p:cNvSpPr txBox="1"/>
          <p:nvPr/>
        </p:nvSpPr>
        <p:spPr>
          <a:xfrm rot="16200000">
            <a:off x="3312980" y="1828939"/>
            <a:ext cx="583814" cy="369332"/>
          </a:xfrm>
          <a:prstGeom prst="rect">
            <a:avLst/>
          </a:prstGeom>
          <a:noFill/>
        </p:spPr>
        <p:txBody>
          <a:bodyPr wrap="none" rtlCol="0">
            <a:spAutoFit/>
          </a:bodyPr>
          <a:lstStyle/>
          <a:p>
            <a:r>
              <a:rPr lang="en-US" dirty="0"/>
              <a:t>Loss</a:t>
            </a:r>
          </a:p>
        </p:txBody>
      </p:sp>
      <p:sp>
        <p:nvSpPr>
          <p:cNvPr id="38" name="TextBox 37">
            <a:extLst>
              <a:ext uri="{FF2B5EF4-FFF2-40B4-BE49-F238E27FC236}">
                <a16:creationId xmlns:a16="http://schemas.microsoft.com/office/drawing/2014/main" id="{39BA64D1-CC2E-4D2C-BD38-46348558B970}"/>
              </a:ext>
            </a:extLst>
          </p:cNvPr>
          <p:cNvSpPr txBox="1"/>
          <p:nvPr/>
        </p:nvSpPr>
        <p:spPr>
          <a:xfrm>
            <a:off x="7718865" y="3697598"/>
            <a:ext cx="643318" cy="369332"/>
          </a:xfrm>
          <a:prstGeom prst="rect">
            <a:avLst/>
          </a:prstGeom>
          <a:solidFill>
            <a:srgbClr val="FFCCCC"/>
          </a:solidFill>
        </p:spPr>
        <p:txBody>
          <a:bodyPr wrap="square" rtlCol="0">
            <a:spAutoFit/>
          </a:bodyPr>
          <a:lstStyle/>
          <a:p>
            <a:r>
              <a:rPr lang="en-US" dirty="0"/>
              <a:t>Test</a:t>
            </a:r>
          </a:p>
        </p:txBody>
      </p:sp>
      <p:sp>
        <p:nvSpPr>
          <p:cNvPr id="39" name="TextBox 38">
            <a:extLst>
              <a:ext uri="{FF2B5EF4-FFF2-40B4-BE49-F238E27FC236}">
                <a16:creationId xmlns:a16="http://schemas.microsoft.com/office/drawing/2014/main" id="{BFFD9CDB-BCE9-44F9-A461-CE4A2E9C4CEC}"/>
              </a:ext>
            </a:extLst>
          </p:cNvPr>
          <p:cNvSpPr txBox="1"/>
          <p:nvPr/>
        </p:nvSpPr>
        <p:spPr>
          <a:xfrm>
            <a:off x="4022020" y="3681437"/>
            <a:ext cx="549571" cy="369332"/>
          </a:xfrm>
          <a:prstGeom prst="rect">
            <a:avLst/>
          </a:prstGeom>
          <a:solidFill>
            <a:srgbClr val="FFCCCC"/>
          </a:solidFill>
        </p:spPr>
        <p:txBody>
          <a:bodyPr wrap="square" rtlCol="0">
            <a:spAutoFit/>
          </a:bodyPr>
          <a:lstStyle/>
          <a:p>
            <a:r>
              <a:rPr lang="en-US" dirty="0"/>
              <a:t>Val</a:t>
            </a:r>
          </a:p>
        </p:txBody>
      </p:sp>
      <p:sp>
        <p:nvSpPr>
          <p:cNvPr id="40" name="TextBox 39">
            <a:extLst>
              <a:ext uri="{FF2B5EF4-FFF2-40B4-BE49-F238E27FC236}">
                <a16:creationId xmlns:a16="http://schemas.microsoft.com/office/drawing/2014/main" id="{FE7A735F-F7D0-4EB2-9928-73B66F43E7EF}"/>
              </a:ext>
            </a:extLst>
          </p:cNvPr>
          <p:cNvSpPr txBox="1"/>
          <p:nvPr/>
        </p:nvSpPr>
        <p:spPr>
          <a:xfrm>
            <a:off x="109390" y="3672308"/>
            <a:ext cx="643318" cy="369332"/>
          </a:xfrm>
          <a:prstGeom prst="rect">
            <a:avLst/>
          </a:prstGeom>
          <a:solidFill>
            <a:srgbClr val="FFCCCC"/>
          </a:solidFill>
        </p:spPr>
        <p:txBody>
          <a:bodyPr wrap="square" rtlCol="0">
            <a:spAutoFit/>
          </a:bodyPr>
          <a:lstStyle/>
          <a:p>
            <a:r>
              <a:rPr lang="en-US" dirty="0"/>
              <a:t>Train</a:t>
            </a:r>
          </a:p>
        </p:txBody>
      </p:sp>
      <p:graphicFrame>
        <p:nvGraphicFramePr>
          <p:cNvPr id="41" name="Table 13">
            <a:extLst>
              <a:ext uri="{FF2B5EF4-FFF2-40B4-BE49-F238E27FC236}">
                <a16:creationId xmlns:a16="http://schemas.microsoft.com/office/drawing/2014/main" id="{11782DD4-8C5D-45D6-BE11-0E7012D2492C}"/>
              </a:ext>
            </a:extLst>
          </p:cNvPr>
          <p:cNvGraphicFramePr>
            <a:graphicFrameLocks noGrp="1"/>
          </p:cNvGraphicFramePr>
          <p:nvPr>
            <p:extLst>
              <p:ext uri="{D42A27DB-BD31-4B8C-83A1-F6EECF244321}">
                <p14:modId xmlns:p14="http://schemas.microsoft.com/office/powerpoint/2010/main" val="1794726554"/>
              </p:ext>
            </p:extLst>
          </p:nvPr>
        </p:nvGraphicFramePr>
        <p:xfrm>
          <a:off x="7799676" y="773203"/>
          <a:ext cx="4101592" cy="1172476"/>
        </p:xfrm>
        <a:graphic>
          <a:graphicData uri="http://schemas.openxmlformats.org/drawingml/2006/table">
            <a:tbl>
              <a:tblPr firstRow="1" bandRow="1">
                <a:tableStyleId>{7DF18680-E054-41AD-8BC1-D1AEF772440D}</a:tableStyleId>
              </a:tblPr>
              <a:tblGrid>
                <a:gridCol w="936361">
                  <a:extLst>
                    <a:ext uri="{9D8B030D-6E8A-4147-A177-3AD203B41FA5}">
                      <a16:colId xmlns:a16="http://schemas.microsoft.com/office/drawing/2014/main" val="2817360426"/>
                    </a:ext>
                  </a:extLst>
                </a:gridCol>
                <a:gridCol w="1603717">
                  <a:extLst>
                    <a:ext uri="{9D8B030D-6E8A-4147-A177-3AD203B41FA5}">
                      <a16:colId xmlns:a16="http://schemas.microsoft.com/office/drawing/2014/main" val="1631983339"/>
                    </a:ext>
                  </a:extLst>
                </a:gridCol>
                <a:gridCol w="1561514">
                  <a:extLst>
                    <a:ext uri="{9D8B030D-6E8A-4147-A177-3AD203B41FA5}">
                      <a16:colId xmlns:a16="http://schemas.microsoft.com/office/drawing/2014/main" val="1655304535"/>
                    </a:ext>
                  </a:extLst>
                </a:gridCol>
              </a:tblGrid>
              <a:tr h="293119">
                <a:tc>
                  <a:txBody>
                    <a:bodyPr/>
                    <a:lstStyle/>
                    <a:p>
                      <a:r>
                        <a:rPr lang="en-US" sz="1200" dirty="0">
                          <a:latin typeface="Arial" panose="020B0604020202020204" pitchFamily="34" charset="0"/>
                          <a:cs typeface="Arial" panose="020B0604020202020204" pitchFamily="34" charset="0"/>
                        </a:rPr>
                        <a:t>Dataset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66"/>
                    </a:solidFill>
                  </a:tcPr>
                </a:tc>
                <a:tc>
                  <a:txBody>
                    <a:bodyPr/>
                    <a:lstStyle/>
                    <a:p>
                      <a:r>
                        <a:rPr lang="en-US" sz="1200" dirty="0">
                          <a:latin typeface="Arial" panose="020B0604020202020204" pitchFamily="34" charset="0"/>
                          <a:cs typeface="Arial" panose="020B0604020202020204" pitchFamily="34" charset="0"/>
                        </a:rPr>
                        <a:t>Frame F1 Score</a:t>
                      </a:r>
                      <a:endParaRPr lang="en-US" sz="105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66"/>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Arial" panose="020B0604020202020204" pitchFamily="34" charset="0"/>
                          <a:cs typeface="Arial" panose="020B0604020202020204" pitchFamily="34" charset="0"/>
                        </a:rPr>
                        <a:t>Speaker F1- Score</a:t>
                      </a:r>
                      <a:endParaRPr lang="en-US" sz="105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66"/>
                    </a:solidFill>
                  </a:tcPr>
                </a:tc>
                <a:extLst>
                  <a:ext uri="{0D108BD9-81ED-4DB2-BD59-A6C34878D82A}">
                    <a16:rowId xmlns:a16="http://schemas.microsoft.com/office/drawing/2014/main" val="2487386836"/>
                  </a:ext>
                </a:extLst>
              </a:tr>
              <a:tr h="293119">
                <a:tc>
                  <a:txBody>
                    <a:bodyPr/>
                    <a:lstStyle/>
                    <a:p>
                      <a:r>
                        <a:rPr lang="en-US" sz="1200" dirty="0">
                          <a:latin typeface="Arial" panose="020B0604020202020204" pitchFamily="34" charset="0"/>
                          <a:cs typeface="Arial" panose="020B0604020202020204" pitchFamily="34" charset="0"/>
                        </a:rPr>
                        <a:t>Train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dirty="0">
                          <a:latin typeface="Arial" panose="020B0604020202020204" pitchFamily="34" charset="0"/>
                          <a:cs typeface="Arial" panose="020B0604020202020204" pitchFamily="34" charset="0"/>
                        </a:rPr>
                        <a:t>0.796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dirty="0">
                          <a:latin typeface="Arial" panose="020B0604020202020204" pitchFamily="34" charset="0"/>
                          <a:cs typeface="Arial" panose="020B0604020202020204" pitchFamily="34" charset="0"/>
                        </a:rPr>
                        <a:t>0.886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8716519"/>
                  </a:ext>
                </a:extLst>
              </a:tr>
              <a:tr h="293119">
                <a:tc>
                  <a:txBody>
                    <a:bodyPr/>
                    <a:lstStyle/>
                    <a:p>
                      <a:r>
                        <a:rPr lang="en-US" sz="1200" dirty="0">
                          <a:latin typeface="Arial" panose="020B0604020202020204" pitchFamily="34" charset="0"/>
                          <a:cs typeface="Arial" panose="020B0604020202020204" pitchFamily="34" charset="0"/>
                        </a:rPr>
                        <a:t>Validation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dirty="0">
                          <a:latin typeface="Arial" panose="020B0604020202020204" pitchFamily="34" charset="0"/>
                          <a:cs typeface="Arial" panose="020B0604020202020204" pitchFamily="34" charset="0"/>
                        </a:rPr>
                        <a:t>0.684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dirty="0">
                          <a:latin typeface="Arial" panose="020B0604020202020204" pitchFamily="34" charset="0"/>
                          <a:cs typeface="Arial" panose="020B0604020202020204" pitchFamily="34" charset="0"/>
                        </a:rPr>
                        <a:t>0.750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85007416"/>
                  </a:ext>
                </a:extLst>
              </a:tr>
              <a:tr h="293119">
                <a:tc>
                  <a:txBody>
                    <a:bodyPr/>
                    <a:lstStyle/>
                    <a:p>
                      <a:r>
                        <a:rPr lang="en-US" sz="1200" dirty="0">
                          <a:latin typeface="Arial" panose="020B0604020202020204" pitchFamily="34" charset="0"/>
                          <a:cs typeface="Arial" panose="020B0604020202020204" pitchFamily="34" charset="0"/>
                        </a:rPr>
                        <a:t>Test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dirty="0">
                          <a:latin typeface="Arial" panose="020B0604020202020204" pitchFamily="34" charset="0"/>
                          <a:cs typeface="Arial" panose="020B0604020202020204" pitchFamily="34" charset="0"/>
                        </a:rPr>
                        <a:t>0.690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dirty="0">
                          <a:latin typeface="Arial" panose="020B0604020202020204" pitchFamily="34" charset="0"/>
                          <a:cs typeface="Arial" panose="020B0604020202020204" pitchFamily="34" charset="0"/>
                        </a:rPr>
                        <a:t>0.765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6962144"/>
                  </a:ext>
                </a:extLst>
              </a:tr>
            </a:tbl>
          </a:graphicData>
        </a:graphic>
      </p:graphicFrame>
      <p:graphicFrame>
        <p:nvGraphicFramePr>
          <p:cNvPr id="42" name="Table 13">
            <a:extLst>
              <a:ext uri="{FF2B5EF4-FFF2-40B4-BE49-F238E27FC236}">
                <a16:creationId xmlns:a16="http://schemas.microsoft.com/office/drawing/2014/main" id="{14D4D644-642F-4DFF-921C-CCBD7A238A74}"/>
              </a:ext>
            </a:extLst>
          </p:cNvPr>
          <p:cNvGraphicFramePr>
            <a:graphicFrameLocks noGrp="1"/>
          </p:cNvGraphicFramePr>
          <p:nvPr>
            <p:extLst>
              <p:ext uri="{D42A27DB-BD31-4B8C-83A1-F6EECF244321}">
                <p14:modId xmlns:p14="http://schemas.microsoft.com/office/powerpoint/2010/main" val="388573816"/>
              </p:ext>
            </p:extLst>
          </p:nvPr>
        </p:nvGraphicFramePr>
        <p:xfrm>
          <a:off x="7807030" y="1947248"/>
          <a:ext cx="4094238" cy="975360"/>
        </p:xfrm>
        <a:graphic>
          <a:graphicData uri="http://schemas.openxmlformats.org/drawingml/2006/table">
            <a:tbl>
              <a:tblPr firstRow="1" bandRow="1">
                <a:tableStyleId>{7DF18680-E054-41AD-8BC1-D1AEF772440D}</a:tableStyleId>
              </a:tblPr>
              <a:tblGrid>
                <a:gridCol w="943075">
                  <a:extLst>
                    <a:ext uri="{9D8B030D-6E8A-4147-A177-3AD203B41FA5}">
                      <a16:colId xmlns:a16="http://schemas.microsoft.com/office/drawing/2014/main" val="2817360426"/>
                    </a:ext>
                  </a:extLst>
                </a:gridCol>
                <a:gridCol w="893618">
                  <a:extLst>
                    <a:ext uri="{9D8B030D-6E8A-4147-A177-3AD203B41FA5}">
                      <a16:colId xmlns:a16="http://schemas.microsoft.com/office/drawing/2014/main" val="1631983339"/>
                    </a:ext>
                  </a:extLst>
                </a:gridCol>
                <a:gridCol w="702776">
                  <a:extLst>
                    <a:ext uri="{9D8B030D-6E8A-4147-A177-3AD203B41FA5}">
                      <a16:colId xmlns:a16="http://schemas.microsoft.com/office/drawing/2014/main" val="1655304535"/>
                    </a:ext>
                  </a:extLst>
                </a:gridCol>
                <a:gridCol w="760264">
                  <a:extLst>
                    <a:ext uri="{9D8B030D-6E8A-4147-A177-3AD203B41FA5}">
                      <a16:colId xmlns:a16="http://schemas.microsoft.com/office/drawing/2014/main" val="3032272573"/>
                    </a:ext>
                  </a:extLst>
                </a:gridCol>
                <a:gridCol w="794505">
                  <a:extLst>
                    <a:ext uri="{9D8B030D-6E8A-4147-A177-3AD203B41FA5}">
                      <a16:colId xmlns:a16="http://schemas.microsoft.com/office/drawing/2014/main" val="2983306320"/>
                    </a:ext>
                  </a:extLst>
                </a:gridCol>
              </a:tblGrid>
              <a:tr h="293119">
                <a:tc>
                  <a:txBody>
                    <a:bodyPr/>
                    <a:lstStyle/>
                    <a:p>
                      <a:r>
                        <a:rPr lang="en-US" sz="1200" dirty="0">
                          <a:latin typeface="Arial" panose="020B0604020202020204" pitchFamily="34" charset="0"/>
                          <a:cs typeface="Arial" panose="020B0604020202020204" pitchFamily="34" charset="0"/>
                        </a:rPr>
                        <a:t>Accent </a:t>
                      </a:r>
                    </a:p>
                    <a:p>
                      <a:r>
                        <a:rPr lang="en-US" sz="1200" dirty="0">
                          <a:latin typeface="Arial" panose="020B0604020202020204" pitchFamily="34" charset="0"/>
                          <a:cs typeface="Arial" panose="020B0604020202020204" pitchFamily="34" charset="0"/>
                        </a:rPr>
                        <a:t>Label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50000"/>
                      </a:schemeClr>
                    </a:solidFill>
                  </a:tcPr>
                </a:tc>
                <a:tc>
                  <a:txBody>
                    <a:bodyPr/>
                    <a:lstStyle/>
                    <a:p>
                      <a:r>
                        <a:rPr lang="en-US" sz="1200" dirty="0">
                          <a:latin typeface="Arial" panose="020B0604020202020204" pitchFamily="34" charset="0"/>
                          <a:cs typeface="Arial" panose="020B0604020202020204" pitchFamily="34" charset="0"/>
                        </a:rPr>
                        <a:t>Precision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5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Arial" panose="020B0604020202020204" pitchFamily="34" charset="0"/>
                          <a:cs typeface="Arial" panose="020B0604020202020204" pitchFamily="34" charset="0"/>
                        </a:rPr>
                        <a:t>Recall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5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Arial" panose="020B0604020202020204" pitchFamily="34" charset="0"/>
                          <a:cs typeface="Arial" panose="020B0604020202020204" pitchFamily="34" charset="0"/>
                        </a:rPr>
                        <a:t>F1 score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5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Arial" panose="020B0604020202020204" pitchFamily="34" charset="0"/>
                          <a:cs typeface="Arial" panose="020B0604020202020204" pitchFamily="34" charset="0"/>
                        </a:rPr>
                        <a:t>Support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50000"/>
                      </a:schemeClr>
                    </a:solidFill>
                  </a:tcPr>
                </a:tc>
                <a:extLst>
                  <a:ext uri="{0D108BD9-81ED-4DB2-BD59-A6C34878D82A}">
                    <a16:rowId xmlns:a16="http://schemas.microsoft.com/office/drawing/2014/main" val="2487386836"/>
                  </a:ext>
                </a:extLst>
              </a:tr>
              <a:tr h="188607">
                <a:tc>
                  <a:txBody>
                    <a:bodyPr/>
                    <a:lstStyle/>
                    <a:p>
                      <a:r>
                        <a:rPr lang="en-US" sz="1100" dirty="0">
                          <a:latin typeface="Arial" panose="020B0604020202020204" pitchFamily="34" charset="0"/>
                          <a:cs typeface="Arial" panose="020B0604020202020204" pitchFamily="34" charset="0"/>
                        </a:rPr>
                        <a:t>US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100" dirty="0">
                          <a:latin typeface="Arial" panose="020B0604020202020204" pitchFamily="34" charset="0"/>
                          <a:cs typeface="Arial" panose="020B0604020202020204" pitchFamily="34" charset="0"/>
                        </a:rPr>
                        <a:t>0.71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100" dirty="0">
                          <a:latin typeface="Arial" panose="020B0604020202020204" pitchFamily="34" charset="0"/>
                          <a:cs typeface="Arial" panose="020B0604020202020204" pitchFamily="34" charset="0"/>
                        </a:rPr>
                        <a:t>0.92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100" dirty="0">
                          <a:latin typeface="Arial" panose="020B0604020202020204" pitchFamily="34" charset="0"/>
                          <a:cs typeface="Arial" panose="020B0604020202020204" pitchFamily="34" charset="0"/>
                        </a:rPr>
                        <a:t>0.81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100" dirty="0">
                          <a:latin typeface="Arial" panose="020B0604020202020204" pitchFamily="34" charset="0"/>
                          <a:cs typeface="Arial" panose="020B0604020202020204" pitchFamily="34" charset="0"/>
                        </a:rPr>
                        <a:t>1459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8716519"/>
                  </a:ext>
                </a:extLst>
              </a:tr>
              <a:tr h="248484">
                <a:tc>
                  <a:txBody>
                    <a:bodyPr/>
                    <a:lstStyle/>
                    <a:p>
                      <a:r>
                        <a:rPr lang="en-US" sz="1100" dirty="0">
                          <a:latin typeface="Arial" panose="020B0604020202020204" pitchFamily="34" charset="0"/>
                          <a:cs typeface="Arial" panose="020B0604020202020204" pitchFamily="34" charset="0"/>
                        </a:rPr>
                        <a:t>Non-US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100" dirty="0">
                          <a:latin typeface="Arial" panose="020B0604020202020204" pitchFamily="34" charset="0"/>
                          <a:cs typeface="Arial" panose="020B0604020202020204" pitchFamily="34" charset="0"/>
                        </a:rPr>
                        <a:t>0.90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100" dirty="0">
                          <a:latin typeface="Arial" panose="020B0604020202020204" pitchFamily="34" charset="0"/>
                          <a:cs typeface="Arial" panose="020B0604020202020204" pitchFamily="34" charset="0"/>
                        </a:rPr>
                        <a:t>0.67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100" dirty="0">
                          <a:latin typeface="Arial" panose="020B0604020202020204" pitchFamily="34" charset="0"/>
                          <a:cs typeface="Arial" panose="020B0604020202020204" pitchFamily="34" charset="0"/>
                        </a:rPr>
                        <a:t>0.77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100" dirty="0">
                          <a:latin typeface="Arial" panose="020B0604020202020204" pitchFamily="34" charset="0"/>
                          <a:cs typeface="Arial" panose="020B0604020202020204" pitchFamily="34" charset="0"/>
                        </a:rPr>
                        <a:t>1535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85007416"/>
                  </a:ext>
                </a:extLst>
              </a:tr>
            </a:tbl>
          </a:graphicData>
        </a:graphic>
      </p:graphicFrame>
      <p:sp>
        <p:nvSpPr>
          <p:cNvPr id="43" name="TextBox 42">
            <a:extLst>
              <a:ext uri="{FF2B5EF4-FFF2-40B4-BE49-F238E27FC236}">
                <a16:creationId xmlns:a16="http://schemas.microsoft.com/office/drawing/2014/main" id="{71173352-E15B-4ACD-B602-436420BB3634}"/>
              </a:ext>
            </a:extLst>
          </p:cNvPr>
          <p:cNvSpPr txBox="1"/>
          <p:nvPr/>
        </p:nvSpPr>
        <p:spPr>
          <a:xfrm>
            <a:off x="6872750" y="770429"/>
            <a:ext cx="914400" cy="338554"/>
          </a:xfrm>
          <a:prstGeom prst="rect">
            <a:avLst/>
          </a:prstGeom>
          <a:solidFill>
            <a:srgbClr val="FFCCCC"/>
          </a:solidFill>
        </p:spPr>
        <p:txBody>
          <a:bodyPr wrap="square" rtlCol="0">
            <a:spAutoFit/>
          </a:bodyPr>
          <a:lstStyle/>
          <a:p>
            <a:r>
              <a:rPr lang="en-US" sz="1600" b="1" dirty="0">
                <a:latin typeface="Arial" panose="020B0604020202020204" pitchFamily="34" charset="0"/>
                <a:cs typeface="Arial" panose="020B0604020202020204" pitchFamily="34" charset="0"/>
              </a:rPr>
              <a:t>Overall</a:t>
            </a:r>
          </a:p>
        </p:txBody>
      </p:sp>
      <p:sp>
        <p:nvSpPr>
          <p:cNvPr id="44" name="TextBox 43">
            <a:extLst>
              <a:ext uri="{FF2B5EF4-FFF2-40B4-BE49-F238E27FC236}">
                <a16:creationId xmlns:a16="http://schemas.microsoft.com/office/drawing/2014/main" id="{02770F2F-65D0-4925-AB32-906F5126CD28}"/>
              </a:ext>
            </a:extLst>
          </p:cNvPr>
          <p:cNvSpPr txBox="1"/>
          <p:nvPr/>
        </p:nvSpPr>
        <p:spPr>
          <a:xfrm>
            <a:off x="6860224" y="1958205"/>
            <a:ext cx="914400" cy="954107"/>
          </a:xfrm>
          <a:prstGeom prst="rect">
            <a:avLst/>
          </a:prstGeom>
          <a:solidFill>
            <a:srgbClr val="FFCCCC"/>
          </a:solidFill>
        </p:spPr>
        <p:txBody>
          <a:bodyPr wrap="square" rtlCol="0">
            <a:spAutoFit/>
          </a:bodyPr>
          <a:lstStyle/>
          <a:p>
            <a:r>
              <a:rPr lang="en-US" sz="1600" b="1" dirty="0">
                <a:latin typeface="Arial" panose="020B0604020202020204" pitchFamily="34" charset="0"/>
                <a:cs typeface="Arial" panose="020B0604020202020204" pitchFamily="34" charset="0"/>
              </a:rPr>
              <a:t>Test</a:t>
            </a:r>
          </a:p>
          <a:p>
            <a:endParaRPr lang="en-US" sz="1600" b="1" dirty="0">
              <a:latin typeface="Arial" panose="020B0604020202020204" pitchFamily="34" charset="0"/>
              <a:cs typeface="Arial" panose="020B0604020202020204" pitchFamily="34" charset="0"/>
            </a:endParaRPr>
          </a:p>
          <a:p>
            <a:r>
              <a:rPr lang="en-US" sz="1100" dirty="0">
                <a:latin typeface="Arial" panose="020B0604020202020204" pitchFamily="34" charset="0"/>
                <a:cs typeface="Arial" panose="020B0604020202020204" pitchFamily="34" charset="0"/>
              </a:rPr>
              <a:t>Speaker Level</a:t>
            </a:r>
          </a:p>
        </p:txBody>
      </p:sp>
      <p:sp>
        <p:nvSpPr>
          <p:cNvPr id="27" name="TextBox 26">
            <a:extLst>
              <a:ext uri="{FF2B5EF4-FFF2-40B4-BE49-F238E27FC236}">
                <a16:creationId xmlns:a16="http://schemas.microsoft.com/office/drawing/2014/main" id="{B15A8742-B51D-4DFF-9356-66266289BDA5}"/>
              </a:ext>
            </a:extLst>
          </p:cNvPr>
          <p:cNvSpPr txBox="1"/>
          <p:nvPr/>
        </p:nvSpPr>
        <p:spPr>
          <a:xfrm>
            <a:off x="4772260" y="757982"/>
            <a:ext cx="1245854" cy="369332"/>
          </a:xfrm>
          <a:prstGeom prst="rect">
            <a:avLst/>
          </a:prstGeom>
          <a:solidFill>
            <a:schemeClr val="accent2">
              <a:lumMod val="20000"/>
              <a:lumOff val="80000"/>
            </a:schemeClr>
          </a:solidFill>
        </p:spPr>
        <p:txBody>
          <a:bodyPr wrap="none" rtlCol="0">
            <a:spAutoFit/>
          </a:bodyPr>
          <a:lstStyle/>
          <a:p>
            <a:r>
              <a:rPr lang="en-US" dirty="0"/>
              <a:t>Model Loss</a:t>
            </a:r>
          </a:p>
        </p:txBody>
      </p:sp>
      <p:sp>
        <p:nvSpPr>
          <p:cNvPr id="31" name="TextBox 30">
            <a:extLst>
              <a:ext uri="{FF2B5EF4-FFF2-40B4-BE49-F238E27FC236}">
                <a16:creationId xmlns:a16="http://schemas.microsoft.com/office/drawing/2014/main" id="{EA76B61E-B3FE-45CF-A262-C79154114106}"/>
              </a:ext>
            </a:extLst>
          </p:cNvPr>
          <p:cNvSpPr txBox="1"/>
          <p:nvPr/>
        </p:nvSpPr>
        <p:spPr>
          <a:xfrm>
            <a:off x="1519600" y="757982"/>
            <a:ext cx="976421" cy="369332"/>
          </a:xfrm>
          <a:prstGeom prst="rect">
            <a:avLst/>
          </a:prstGeom>
          <a:solidFill>
            <a:schemeClr val="accent2">
              <a:lumMod val="20000"/>
              <a:lumOff val="80000"/>
            </a:schemeClr>
          </a:solidFill>
        </p:spPr>
        <p:txBody>
          <a:bodyPr wrap="none" rtlCol="0">
            <a:spAutoFit/>
          </a:bodyPr>
          <a:lstStyle/>
          <a:p>
            <a:r>
              <a:rPr lang="en-US" dirty="0"/>
              <a:t>F1 Score</a:t>
            </a:r>
          </a:p>
        </p:txBody>
      </p:sp>
    </p:spTree>
    <p:extLst>
      <p:ext uri="{BB962C8B-B14F-4D97-AF65-F5344CB8AC3E}">
        <p14:creationId xmlns:p14="http://schemas.microsoft.com/office/powerpoint/2010/main" val="10713549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0" name="Rectangle 59">
            <a:extLst>
              <a:ext uri="{FF2B5EF4-FFF2-40B4-BE49-F238E27FC236}">
                <a16:creationId xmlns:a16="http://schemas.microsoft.com/office/drawing/2014/main" id="{122F9423-F4B1-45D4-8445-E9991ECCB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2" name="Group 61">
            <a:extLst>
              <a:ext uri="{FF2B5EF4-FFF2-40B4-BE49-F238E27FC236}">
                <a16:creationId xmlns:a16="http://schemas.microsoft.com/office/drawing/2014/main" id="{770AE191-D2EA-45C9-A44D-830C188F74C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72021" y="628863"/>
            <a:ext cx="1128382" cy="847206"/>
            <a:chOff x="8183879" y="1000124"/>
            <a:chExt cx="1562267" cy="1172973"/>
          </a:xfrm>
        </p:grpSpPr>
        <p:sp>
          <p:nvSpPr>
            <p:cNvPr id="57" name="Freeform 5">
              <a:extLst>
                <a:ext uri="{FF2B5EF4-FFF2-40B4-BE49-F238E27FC236}">
                  <a16:creationId xmlns:a16="http://schemas.microsoft.com/office/drawing/2014/main" id="{23A0E4C1-B7A6-4637-AC51-4A5AE3841FF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183879" y="1348782"/>
              <a:ext cx="935037" cy="8243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58" name="Freeform 5">
              <a:extLst>
                <a:ext uri="{FF2B5EF4-FFF2-40B4-BE49-F238E27FC236}">
                  <a16:creationId xmlns:a16="http://schemas.microsoft.com/office/drawing/2014/main" id="{F4E8C039-CC58-44F3-8A7B-E0A934C1D01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983979" y="1000124"/>
              <a:ext cx="762167" cy="6719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grpSp>
      <p:graphicFrame>
        <p:nvGraphicFramePr>
          <p:cNvPr id="56" name="TextBox 8">
            <a:extLst>
              <a:ext uri="{FF2B5EF4-FFF2-40B4-BE49-F238E27FC236}">
                <a16:creationId xmlns:a16="http://schemas.microsoft.com/office/drawing/2014/main" id="{CB6493D5-4186-4770-A7B4-204A090A9053}"/>
              </a:ext>
            </a:extLst>
          </p:cNvPr>
          <p:cNvGraphicFramePr/>
          <p:nvPr>
            <p:extLst>
              <p:ext uri="{D42A27DB-BD31-4B8C-83A1-F6EECF244321}">
                <p14:modId xmlns:p14="http://schemas.microsoft.com/office/powerpoint/2010/main" val="1128293450"/>
              </p:ext>
            </p:extLst>
          </p:nvPr>
        </p:nvGraphicFramePr>
        <p:xfrm>
          <a:off x="116114" y="1860604"/>
          <a:ext cx="11887200" cy="411670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7" name="TextBox 46">
            <a:extLst>
              <a:ext uri="{FF2B5EF4-FFF2-40B4-BE49-F238E27FC236}">
                <a16:creationId xmlns:a16="http://schemas.microsoft.com/office/drawing/2014/main" id="{CE44598B-667E-44C9-96F1-898C61DF047E}"/>
              </a:ext>
            </a:extLst>
          </p:cNvPr>
          <p:cNvSpPr txBox="1"/>
          <p:nvPr/>
        </p:nvSpPr>
        <p:spPr>
          <a:xfrm>
            <a:off x="465425" y="1592920"/>
            <a:ext cx="11537889" cy="646986"/>
          </a:xfrm>
          <a:prstGeom prst="roundRect">
            <a:avLst/>
          </a:prstGeom>
          <a:solidFill>
            <a:schemeClr val="accent5">
              <a:lumMod val="50000"/>
            </a:schemeClr>
          </a:solidFill>
        </p:spPr>
        <p:txBody>
          <a:bodyPr wrap="square" rtlCol="0">
            <a:spAutoFit/>
          </a:bodyPr>
          <a:lstStyle/>
          <a:p>
            <a:r>
              <a:rPr lang="en-US" sz="3200" dirty="0">
                <a:solidFill>
                  <a:schemeClr val="bg1">
                    <a:lumMod val="85000"/>
                  </a:schemeClr>
                </a:solidFill>
                <a:latin typeface="Arial Rounded MT Bold" panose="020F0704030504030204" pitchFamily="34" charset="0"/>
              </a:rPr>
              <a:t>Agenda</a:t>
            </a:r>
          </a:p>
        </p:txBody>
      </p:sp>
    </p:spTree>
    <p:extLst>
      <p:ext uri="{BB962C8B-B14F-4D97-AF65-F5344CB8AC3E}">
        <p14:creationId xmlns:p14="http://schemas.microsoft.com/office/powerpoint/2010/main" val="33723907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BC75F7F4-3924-4D0C-84E5-4E5535E2FCFF}"/>
              </a:ext>
            </a:extLst>
          </p:cNvPr>
          <p:cNvSpPr txBox="1"/>
          <p:nvPr/>
        </p:nvSpPr>
        <p:spPr>
          <a:xfrm>
            <a:off x="363379" y="105239"/>
            <a:ext cx="11537889" cy="646986"/>
          </a:xfrm>
          <a:prstGeom prst="roundRect">
            <a:avLst/>
          </a:prstGeom>
          <a:solidFill>
            <a:schemeClr val="accent5">
              <a:lumMod val="50000"/>
            </a:schemeClr>
          </a:solidFill>
        </p:spPr>
        <p:txBody>
          <a:bodyPr wrap="square" rtlCol="0">
            <a:spAutoFit/>
          </a:bodyPr>
          <a:lstStyle/>
          <a:p>
            <a:r>
              <a:rPr lang="en-US" sz="3200" dirty="0">
                <a:solidFill>
                  <a:schemeClr val="bg1">
                    <a:lumMod val="85000"/>
                  </a:schemeClr>
                </a:solidFill>
                <a:latin typeface="Arial Rounded MT Bold" panose="020F0704030504030204" pitchFamily="34" charset="0"/>
              </a:rPr>
              <a:t>Models Summary</a:t>
            </a:r>
          </a:p>
        </p:txBody>
      </p:sp>
      <p:sp>
        <p:nvSpPr>
          <p:cNvPr id="15" name="Google Shape;79;p15">
            <a:extLst>
              <a:ext uri="{FF2B5EF4-FFF2-40B4-BE49-F238E27FC236}">
                <a16:creationId xmlns:a16="http://schemas.microsoft.com/office/drawing/2014/main" id="{C0E6EFF0-48B4-4AEA-936B-33B4E1A465ED}"/>
              </a:ext>
            </a:extLst>
          </p:cNvPr>
          <p:cNvSpPr/>
          <p:nvPr/>
        </p:nvSpPr>
        <p:spPr>
          <a:xfrm>
            <a:off x="363379" y="6244008"/>
            <a:ext cx="1737360" cy="457200"/>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dirty="0">
                <a:latin typeface="Arial" panose="020B0604020202020204" pitchFamily="34" charset="0"/>
                <a:cs typeface="Arial" panose="020B0604020202020204" pitchFamily="34" charset="0"/>
              </a:rPr>
              <a:t>Overview</a:t>
            </a:r>
            <a:endParaRPr sz="1600" dirty="0">
              <a:latin typeface="Arial" panose="020B0604020202020204" pitchFamily="34" charset="0"/>
              <a:cs typeface="Arial" panose="020B0604020202020204" pitchFamily="34" charset="0"/>
            </a:endParaRPr>
          </a:p>
        </p:txBody>
      </p:sp>
      <p:sp>
        <p:nvSpPr>
          <p:cNvPr id="18" name="Google Shape;81;p15">
            <a:extLst>
              <a:ext uri="{FF2B5EF4-FFF2-40B4-BE49-F238E27FC236}">
                <a16:creationId xmlns:a16="http://schemas.microsoft.com/office/drawing/2014/main" id="{4A8A72D2-1A43-4A5C-B2E4-F05D6D3B5A35}"/>
              </a:ext>
            </a:extLst>
          </p:cNvPr>
          <p:cNvSpPr/>
          <p:nvPr/>
        </p:nvSpPr>
        <p:spPr>
          <a:xfrm>
            <a:off x="1873579" y="6244008"/>
            <a:ext cx="1737360" cy="457200"/>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dirty="0">
                <a:solidFill>
                  <a:schemeClr val="tx1"/>
                </a:solidFill>
                <a:latin typeface="Arial" panose="020B0604020202020204" pitchFamily="34" charset="0"/>
                <a:cs typeface="Arial" panose="020B0604020202020204" pitchFamily="34" charset="0"/>
              </a:rPr>
              <a:t>Business use case</a:t>
            </a:r>
            <a:endParaRPr sz="1600" dirty="0">
              <a:solidFill>
                <a:schemeClr val="tx1"/>
              </a:solidFill>
              <a:latin typeface="Arial" panose="020B0604020202020204" pitchFamily="34" charset="0"/>
              <a:cs typeface="Arial" panose="020B0604020202020204" pitchFamily="34" charset="0"/>
            </a:endParaRPr>
          </a:p>
        </p:txBody>
      </p:sp>
      <p:sp>
        <p:nvSpPr>
          <p:cNvPr id="20" name="Google Shape;82;p15">
            <a:extLst>
              <a:ext uri="{FF2B5EF4-FFF2-40B4-BE49-F238E27FC236}">
                <a16:creationId xmlns:a16="http://schemas.microsoft.com/office/drawing/2014/main" id="{A8DA9DF5-9CBF-4C93-A34F-BC3A13BA0BE8}"/>
              </a:ext>
            </a:extLst>
          </p:cNvPr>
          <p:cNvSpPr/>
          <p:nvPr/>
        </p:nvSpPr>
        <p:spPr>
          <a:xfrm>
            <a:off x="3384744" y="6244008"/>
            <a:ext cx="1737360" cy="457200"/>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dirty="0">
                <a:latin typeface="Arial" panose="020B0604020202020204" pitchFamily="34" charset="0"/>
                <a:cs typeface="Arial" panose="020B0604020202020204" pitchFamily="34" charset="0"/>
              </a:rPr>
              <a:t>Data Description</a:t>
            </a:r>
            <a:endParaRPr sz="1600" dirty="0">
              <a:latin typeface="Arial" panose="020B0604020202020204" pitchFamily="34" charset="0"/>
              <a:cs typeface="Arial" panose="020B0604020202020204" pitchFamily="34" charset="0"/>
            </a:endParaRPr>
          </a:p>
        </p:txBody>
      </p:sp>
      <p:sp>
        <p:nvSpPr>
          <p:cNvPr id="21" name="Google Shape;83;p15">
            <a:extLst>
              <a:ext uri="{FF2B5EF4-FFF2-40B4-BE49-F238E27FC236}">
                <a16:creationId xmlns:a16="http://schemas.microsoft.com/office/drawing/2014/main" id="{AEB08AA8-8372-4FE7-AD3C-08654F4777E8}"/>
              </a:ext>
            </a:extLst>
          </p:cNvPr>
          <p:cNvSpPr/>
          <p:nvPr/>
        </p:nvSpPr>
        <p:spPr>
          <a:xfrm>
            <a:off x="4896234" y="6241418"/>
            <a:ext cx="1737360" cy="457200"/>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dirty="0">
                <a:latin typeface="Arial" panose="020B0604020202020204" pitchFamily="34" charset="0"/>
                <a:cs typeface="Arial" panose="020B0604020202020204" pitchFamily="34" charset="0"/>
              </a:rPr>
              <a:t>Feature Extraction</a:t>
            </a:r>
            <a:endParaRPr sz="1600" dirty="0">
              <a:latin typeface="Arial" panose="020B0604020202020204" pitchFamily="34" charset="0"/>
              <a:cs typeface="Arial" panose="020B0604020202020204" pitchFamily="34" charset="0"/>
            </a:endParaRPr>
          </a:p>
        </p:txBody>
      </p:sp>
      <p:sp>
        <p:nvSpPr>
          <p:cNvPr id="22" name="Google Shape;80;p15">
            <a:extLst>
              <a:ext uri="{FF2B5EF4-FFF2-40B4-BE49-F238E27FC236}">
                <a16:creationId xmlns:a16="http://schemas.microsoft.com/office/drawing/2014/main" id="{74A466E2-6609-4D8C-B2EA-29BA9C9C70CD}"/>
              </a:ext>
            </a:extLst>
          </p:cNvPr>
          <p:cNvSpPr/>
          <p:nvPr/>
        </p:nvSpPr>
        <p:spPr>
          <a:xfrm>
            <a:off x="9424177" y="6244008"/>
            <a:ext cx="1737360" cy="457200"/>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dirty="0">
                <a:latin typeface="Arial" panose="020B0604020202020204" pitchFamily="34" charset="0"/>
                <a:cs typeface="Arial" panose="020B0604020202020204" pitchFamily="34" charset="0"/>
              </a:rPr>
              <a:t>Demo</a:t>
            </a:r>
            <a:endParaRPr sz="1600" dirty="0">
              <a:latin typeface="Arial" panose="020B0604020202020204" pitchFamily="34" charset="0"/>
              <a:cs typeface="Arial" panose="020B0604020202020204" pitchFamily="34" charset="0"/>
            </a:endParaRPr>
          </a:p>
        </p:txBody>
      </p:sp>
      <p:sp>
        <p:nvSpPr>
          <p:cNvPr id="23" name="Google Shape;80;p15">
            <a:extLst>
              <a:ext uri="{FF2B5EF4-FFF2-40B4-BE49-F238E27FC236}">
                <a16:creationId xmlns:a16="http://schemas.microsoft.com/office/drawing/2014/main" id="{B8D1D5BB-DB77-465F-B67D-2364B41DFAFC}"/>
              </a:ext>
            </a:extLst>
          </p:cNvPr>
          <p:cNvSpPr/>
          <p:nvPr/>
        </p:nvSpPr>
        <p:spPr>
          <a:xfrm>
            <a:off x="7918370" y="6243878"/>
            <a:ext cx="1737360" cy="457200"/>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dirty="0">
                <a:latin typeface="Arial" panose="020B0604020202020204" pitchFamily="34" charset="0"/>
                <a:cs typeface="Arial" panose="020B0604020202020204" pitchFamily="34" charset="0"/>
              </a:rPr>
              <a:t>Conclusion</a:t>
            </a:r>
            <a:endParaRPr sz="1600" dirty="0">
              <a:latin typeface="Arial" panose="020B0604020202020204" pitchFamily="34" charset="0"/>
              <a:cs typeface="Arial" panose="020B0604020202020204" pitchFamily="34" charset="0"/>
            </a:endParaRPr>
          </a:p>
        </p:txBody>
      </p:sp>
      <p:sp>
        <p:nvSpPr>
          <p:cNvPr id="24" name="Google Shape;80;p15">
            <a:extLst>
              <a:ext uri="{FF2B5EF4-FFF2-40B4-BE49-F238E27FC236}">
                <a16:creationId xmlns:a16="http://schemas.microsoft.com/office/drawing/2014/main" id="{BADE9FED-3D47-4558-88DE-78AFB75F04F0}"/>
              </a:ext>
            </a:extLst>
          </p:cNvPr>
          <p:cNvSpPr/>
          <p:nvPr/>
        </p:nvSpPr>
        <p:spPr>
          <a:xfrm>
            <a:off x="6404689" y="6239940"/>
            <a:ext cx="1737360" cy="457200"/>
          </a:xfrm>
          <a:prstGeom prst="chevron">
            <a:avLst>
              <a:gd name="adj" fmla="val 50000"/>
            </a:avLst>
          </a:prstGeom>
          <a:solidFill>
            <a:schemeClr val="accent5">
              <a:lumMod val="5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dirty="0">
                <a:solidFill>
                  <a:schemeClr val="bg1"/>
                </a:solidFill>
                <a:latin typeface="Arial" panose="020B0604020202020204" pitchFamily="34" charset="0"/>
                <a:cs typeface="Arial" panose="020B0604020202020204" pitchFamily="34" charset="0"/>
              </a:rPr>
              <a:t>Model Summary</a:t>
            </a:r>
            <a:endParaRPr sz="1600" dirty="0">
              <a:solidFill>
                <a:schemeClr val="bg1"/>
              </a:solidFill>
              <a:latin typeface="Arial" panose="020B0604020202020204" pitchFamily="34" charset="0"/>
              <a:cs typeface="Arial" panose="020B0604020202020204" pitchFamily="34" charset="0"/>
            </a:endParaRPr>
          </a:p>
        </p:txBody>
      </p:sp>
      <p:graphicFrame>
        <p:nvGraphicFramePr>
          <p:cNvPr id="13" name="Table 13">
            <a:extLst>
              <a:ext uri="{FF2B5EF4-FFF2-40B4-BE49-F238E27FC236}">
                <a16:creationId xmlns:a16="http://schemas.microsoft.com/office/drawing/2014/main" id="{60538D11-A529-4F08-8572-B09CB3E16D05}"/>
              </a:ext>
            </a:extLst>
          </p:cNvPr>
          <p:cNvGraphicFramePr>
            <a:graphicFrameLocks noGrp="1"/>
          </p:cNvGraphicFramePr>
          <p:nvPr>
            <p:extLst>
              <p:ext uri="{D42A27DB-BD31-4B8C-83A1-F6EECF244321}">
                <p14:modId xmlns:p14="http://schemas.microsoft.com/office/powerpoint/2010/main" val="1761246776"/>
              </p:ext>
            </p:extLst>
          </p:nvPr>
        </p:nvGraphicFramePr>
        <p:xfrm>
          <a:off x="1873579" y="1338109"/>
          <a:ext cx="8042067" cy="2834775"/>
        </p:xfrm>
        <a:graphic>
          <a:graphicData uri="http://schemas.openxmlformats.org/drawingml/2006/table">
            <a:tbl>
              <a:tblPr firstRow="1" bandRow="1">
                <a:tableStyleId>{7DF18680-E054-41AD-8BC1-D1AEF772440D}</a:tableStyleId>
              </a:tblPr>
              <a:tblGrid>
                <a:gridCol w="3955721">
                  <a:extLst>
                    <a:ext uri="{9D8B030D-6E8A-4147-A177-3AD203B41FA5}">
                      <a16:colId xmlns:a16="http://schemas.microsoft.com/office/drawing/2014/main" val="2817360426"/>
                    </a:ext>
                  </a:extLst>
                </a:gridCol>
                <a:gridCol w="4086346">
                  <a:extLst>
                    <a:ext uri="{9D8B030D-6E8A-4147-A177-3AD203B41FA5}">
                      <a16:colId xmlns:a16="http://schemas.microsoft.com/office/drawing/2014/main" val="1631983339"/>
                    </a:ext>
                  </a:extLst>
                </a:gridCol>
              </a:tblGrid>
              <a:tr h="799137">
                <a:tc>
                  <a:txBody>
                    <a:bodyPr/>
                    <a:lstStyle/>
                    <a:p>
                      <a:pPr algn="ctr"/>
                      <a:r>
                        <a:rPr lang="en-US" sz="2000" dirty="0">
                          <a:latin typeface="Arial" panose="020B0604020202020204" pitchFamily="34" charset="0"/>
                          <a:cs typeface="Arial" panose="020B0604020202020204" pitchFamily="34" charset="0"/>
                        </a:rPr>
                        <a:t>Dataset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66"/>
                    </a:solidFill>
                  </a:tcPr>
                </a:tc>
                <a:tc>
                  <a:txBody>
                    <a:bodyPr/>
                    <a:lstStyle/>
                    <a:p>
                      <a:pPr algn="ctr"/>
                      <a:r>
                        <a:rPr lang="en-US" sz="2000" dirty="0">
                          <a:latin typeface="Arial" panose="020B0604020202020204" pitchFamily="34" charset="0"/>
                          <a:cs typeface="Arial" panose="020B0604020202020204" pitchFamily="34" charset="0"/>
                        </a:rPr>
                        <a:t>Best-predicted accent </a:t>
                      </a:r>
                    </a:p>
                    <a:p>
                      <a:pPr algn="ctr"/>
                      <a:r>
                        <a:rPr lang="en-US" sz="2000" dirty="0">
                          <a:latin typeface="Arial" panose="020B0604020202020204" pitchFamily="34" charset="0"/>
                          <a:cs typeface="Arial" panose="020B0604020202020204" pitchFamily="34" charset="0"/>
                        </a:rPr>
                        <a:t>(F1 – speaker level)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66"/>
                    </a:solidFill>
                  </a:tcPr>
                </a:tc>
                <a:extLst>
                  <a:ext uri="{0D108BD9-81ED-4DB2-BD59-A6C34878D82A}">
                    <a16:rowId xmlns:a16="http://schemas.microsoft.com/office/drawing/2014/main" val="2487386836"/>
                  </a:ext>
                </a:extLst>
              </a:tr>
              <a:tr h="678546">
                <a:tc>
                  <a:txBody>
                    <a:bodyPr/>
                    <a:lstStyle/>
                    <a:p>
                      <a:pPr algn="ctr"/>
                      <a:r>
                        <a:rPr lang="en-US" sz="2000" dirty="0">
                          <a:latin typeface="Arial" panose="020B0604020202020204" pitchFamily="34" charset="0"/>
                          <a:cs typeface="Arial" panose="020B0604020202020204" pitchFamily="34" charset="0"/>
                        </a:rPr>
                        <a:t>Continents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dirty="0">
                          <a:latin typeface="Arial" panose="020B0604020202020204" pitchFamily="34" charset="0"/>
                          <a:cs typeface="Arial" panose="020B0604020202020204" pitchFamily="34" charset="0"/>
                        </a:rPr>
                        <a:t>Europe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8716519"/>
                  </a:ext>
                </a:extLst>
              </a:tr>
              <a:tr h="678546">
                <a:tc>
                  <a:txBody>
                    <a:bodyPr/>
                    <a:lstStyle/>
                    <a:p>
                      <a:pPr algn="ctr"/>
                      <a:r>
                        <a:rPr lang="en-US" sz="2000" dirty="0">
                          <a:latin typeface="Arial" panose="020B0604020202020204" pitchFamily="34" charset="0"/>
                          <a:cs typeface="Arial" panose="020B0604020202020204" pitchFamily="34" charset="0"/>
                        </a:rPr>
                        <a:t>Top 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dirty="0">
                          <a:latin typeface="Arial" panose="020B0604020202020204" pitchFamily="34" charset="0"/>
                          <a:cs typeface="Arial" panose="020B0604020202020204" pitchFamily="34" charset="0"/>
                        </a:rPr>
                        <a:t>US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85007416"/>
                  </a:ext>
                </a:extLst>
              </a:tr>
              <a:tr h="678546">
                <a:tc>
                  <a:txBody>
                    <a:bodyPr/>
                    <a:lstStyle/>
                    <a:p>
                      <a:pPr algn="ctr"/>
                      <a:r>
                        <a:rPr lang="en-US" sz="2000" dirty="0">
                          <a:latin typeface="Arial" panose="020B0604020202020204" pitchFamily="34" charset="0"/>
                          <a:cs typeface="Arial" panose="020B0604020202020204" pitchFamily="34" charset="0"/>
                        </a:rPr>
                        <a:t>US/Non-US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dirty="0">
                          <a:latin typeface="Arial" panose="020B0604020202020204" pitchFamily="34" charset="0"/>
                          <a:cs typeface="Arial" panose="020B0604020202020204" pitchFamily="34" charset="0"/>
                        </a:rPr>
                        <a:t>US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6962144"/>
                  </a:ext>
                </a:extLst>
              </a:tr>
            </a:tbl>
          </a:graphicData>
        </a:graphic>
      </p:graphicFrame>
    </p:spTree>
    <p:extLst>
      <p:ext uri="{BB962C8B-B14F-4D97-AF65-F5344CB8AC3E}">
        <p14:creationId xmlns:p14="http://schemas.microsoft.com/office/powerpoint/2010/main" val="23951228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BC75F7F4-3924-4D0C-84E5-4E5535E2FCFF}"/>
              </a:ext>
            </a:extLst>
          </p:cNvPr>
          <p:cNvSpPr txBox="1"/>
          <p:nvPr/>
        </p:nvSpPr>
        <p:spPr>
          <a:xfrm>
            <a:off x="363379" y="105239"/>
            <a:ext cx="11537889" cy="646986"/>
          </a:xfrm>
          <a:prstGeom prst="roundRect">
            <a:avLst/>
          </a:prstGeom>
          <a:solidFill>
            <a:schemeClr val="accent5">
              <a:lumMod val="50000"/>
            </a:schemeClr>
          </a:solidFill>
        </p:spPr>
        <p:txBody>
          <a:bodyPr wrap="square" rtlCol="0">
            <a:spAutoFit/>
          </a:bodyPr>
          <a:lstStyle/>
          <a:p>
            <a:r>
              <a:rPr lang="en-US" sz="3200" dirty="0">
                <a:solidFill>
                  <a:schemeClr val="bg1">
                    <a:lumMod val="85000"/>
                  </a:schemeClr>
                </a:solidFill>
                <a:latin typeface="Arial Rounded MT Bold" panose="020F0704030504030204" pitchFamily="34" charset="0"/>
              </a:rPr>
              <a:t>What we have achieved?</a:t>
            </a:r>
          </a:p>
        </p:txBody>
      </p:sp>
      <p:sp>
        <p:nvSpPr>
          <p:cNvPr id="15" name="Google Shape;79;p15">
            <a:extLst>
              <a:ext uri="{FF2B5EF4-FFF2-40B4-BE49-F238E27FC236}">
                <a16:creationId xmlns:a16="http://schemas.microsoft.com/office/drawing/2014/main" id="{C0E6EFF0-48B4-4AEA-936B-33B4E1A465ED}"/>
              </a:ext>
            </a:extLst>
          </p:cNvPr>
          <p:cNvSpPr/>
          <p:nvPr/>
        </p:nvSpPr>
        <p:spPr>
          <a:xfrm>
            <a:off x="363379" y="6244008"/>
            <a:ext cx="1737360" cy="457200"/>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dirty="0">
                <a:latin typeface="Arial" panose="020B0604020202020204" pitchFamily="34" charset="0"/>
                <a:cs typeface="Arial" panose="020B0604020202020204" pitchFamily="34" charset="0"/>
              </a:rPr>
              <a:t>Overview</a:t>
            </a:r>
            <a:endParaRPr sz="1600" dirty="0">
              <a:latin typeface="Arial" panose="020B0604020202020204" pitchFamily="34" charset="0"/>
              <a:cs typeface="Arial" panose="020B0604020202020204" pitchFamily="34" charset="0"/>
            </a:endParaRPr>
          </a:p>
        </p:txBody>
      </p:sp>
      <p:sp>
        <p:nvSpPr>
          <p:cNvPr id="18" name="Google Shape;81;p15">
            <a:extLst>
              <a:ext uri="{FF2B5EF4-FFF2-40B4-BE49-F238E27FC236}">
                <a16:creationId xmlns:a16="http://schemas.microsoft.com/office/drawing/2014/main" id="{4A8A72D2-1A43-4A5C-B2E4-F05D6D3B5A35}"/>
              </a:ext>
            </a:extLst>
          </p:cNvPr>
          <p:cNvSpPr/>
          <p:nvPr/>
        </p:nvSpPr>
        <p:spPr>
          <a:xfrm>
            <a:off x="1873579" y="6244008"/>
            <a:ext cx="1737360" cy="457200"/>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dirty="0">
                <a:solidFill>
                  <a:schemeClr val="tx1"/>
                </a:solidFill>
                <a:latin typeface="Arial" panose="020B0604020202020204" pitchFamily="34" charset="0"/>
                <a:cs typeface="Arial" panose="020B0604020202020204" pitchFamily="34" charset="0"/>
              </a:rPr>
              <a:t>Business use case</a:t>
            </a:r>
            <a:endParaRPr sz="1600" dirty="0">
              <a:solidFill>
                <a:schemeClr val="tx1"/>
              </a:solidFill>
              <a:latin typeface="Arial" panose="020B0604020202020204" pitchFamily="34" charset="0"/>
              <a:cs typeface="Arial" panose="020B0604020202020204" pitchFamily="34" charset="0"/>
            </a:endParaRPr>
          </a:p>
        </p:txBody>
      </p:sp>
      <p:sp>
        <p:nvSpPr>
          <p:cNvPr id="20" name="Google Shape;82;p15">
            <a:extLst>
              <a:ext uri="{FF2B5EF4-FFF2-40B4-BE49-F238E27FC236}">
                <a16:creationId xmlns:a16="http://schemas.microsoft.com/office/drawing/2014/main" id="{A8DA9DF5-9CBF-4C93-A34F-BC3A13BA0BE8}"/>
              </a:ext>
            </a:extLst>
          </p:cNvPr>
          <p:cNvSpPr/>
          <p:nvPr/>
        </p:nvSpPr>
        <p:spPr>
          <a:xfrm>
            <a:off x="3384744" y="6244008"/>
            <a:ext cx="1737360" cy="457200"/>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dirty="0">
                <a:latin typeface="Arial" panose="020B0604020202020204" pitchFamily="34" charset="0"/>
                <a:cs typeface="Arial" panose="020B0604020202020204" pitchFamily="34" charset="0"/>
              </a:rPr>
              <a:t>Data Description</a:t>
            </a:r>
            <a:endParaRPr sz="1600" dirty="0">
              <a:latin typeface="Arial" panose="020B0604020202020204" pitchFamily="34" charset="0"/>
              <a:cs typeface="Arial" panose="020B0604020202020204" pitchFamily="34" charset="0"/>
            </a:endParaRPr>
          </a:p>
        </p:txBody>
      </p:sp>
      <p:sp>
        <p:nvSpPr>
          <p:cNvPr id="21" name="Google Shape;83;p15">
            <a:extLst>
              <a:ext uri="{FF2B5EF4-FFF2-40B4-BE49-F238E27FC236}">
                <a16:creationId xmlns:a16="http://schemas.microsoft.com/office/drawing/2014/main" id="{AEB08AA8-8372-4FE7-AD3C-08654F4777E8}"/>
              </a:ext>
            </a:extLst>
          </p:cNvPr>
          <p:cNvSpPr/>
          <p:nvPr/>
        </p:nvSpPr>
        <p:spPr>
          <a:xfrm>
            <a:off x="4896234" y="6241418"/>
            <a:ext cx="1737360" cy="457200"/>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dirty="0">
                <a:latin typeface="Arial" panose="020B0604020202020204" pitchFamily="34" charset="0"/>
                <a:cs typeface="Arial" panose="020B0604020202020204" pitchFamily="34" charset="0"/>
              </a:rPr>
              <a:t>Feature Extraction</a:t>
            </a:r>
            <a:endParaRPr sz="1600" dirty="0">
              <a:latin typeface="Arial" panose="020B0604020202020204" pitchFamily="34" charset="0"/>
              <a:cs typeface="Arial" panose="020B0604020202020204" pitchFamily="34" charset="0"/>
            </a:endParaRPr>
          </a:p>
        </p:txBody>
      </p:sp>
      <p:sp>
        <p:nvSpPr>
          <p:cNvPr id="22" name="Google Shape;80;p15">
            <a:extLst>
              <a:ext uri="{FF2B5EF4-FFF2-40B4-BE49-F238E27FC236}">
                <a16:creationId xmlns:a16="http://schemas.microsoft.com/office/drawing/2014/main" id="{74A466E2-6609-4D8C-B2EA-29BA9C9C70CD}"/>
              </a:ext>
            </a:extLst>
          </p:cNvPr>
          <p:cNvSpPr/>
          <p:nvPr/>
        </p:nvSpPr>
        <p:spPr>
          <a:xfrm>
            <a:off x="9424177" y="6244008"/>
            <a:ext cx="1737360" cy="457200"/>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dirty="0">
                <a:latin typeface="Arial" panose="020B0604020202020204" pitchFamily="34" charset="0"/>
                <a:cs typeface="Arial" panose="020B0604020202020204" pitchFamily="34" charset="0"/>
              </a:rPr>
              <a:t>Demo</a:t>
            </a:r>
            <a:endParaRPr sz="1600" dirty="0">
              <a:latin typeface="Arial" panose="020B0604020202020204" pitchFamily="34" charset="0"/>
              <a:cs typeface="Arial" panose="020B0604020202020204" pitchFamily="34" charset="0"/>
            </a:endParaRPr>
          </a:p>
        </p:txBody>
      </p:sp>
      <p:sp>
        <p:nvSpPr>
          <p:cNvPr id="23" name="Google Shape;80;p15">
            <a:extLst>
              <a:ext uri="{FF2B5EF4-FFF2-40B4-BE49-F238E27FC236}">
                <a16:creationId xmlns:a16="http://schemas.microsoft.com/office/drawing/2014/main" id="{B8D1D5BB-DB77-465F-B67D-2364B41DFAFC}"/>
              </a:ext>
            </a:extLst>
          </p:cNvPr>
          <p:cNvSpPr/>
          <p:nvPr/>
        </p:nvSpPr>
        <p:spPr>
          <a:xfrm>
            <a:off x="7918370" y="6243878"/>
            <a:ext cx="1737360" cy="457200"/>
          </a:xfrm>
          <a:prstGeom prst="chevron">
            <a:avLst>
              <a:gd name="adj" fmla="val 50000"/>
            </a:avLst>
          </a:prstGeom>
          <a:solidFill>
            <a:schemeClr val="accent5">
              <a:lumMod val="5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dirty="0">
                <a:solidFill>
                  <a:schemeClr val="bg1"/>
                </a:solidFill>
                <a:latin typeface="Arial" panose="020B0604020202020204" pitchFamily="34" charset="0"/>
                <a:cs typeface="Arial" panose="020B0604020202020204" pitchFamily="34" charset="0"/>
              </a:rPr>
              <a:t>Conclusion</a:t>
            </a:r>
            <a:endParaRPr sz="1600" dirty="0">
              <a:solidFill>
                <a:schemeClr val="bg1"/>
              </a:solidFill>
              <a:latin typeface="Arial" panose="020B0604020202020204" pitchFamily="34" charset="0"/>
              <a:cs typeface="Arial" panose="020B0604020202020204" pitchFamily="34" charset="0"/>
            </a:endParaRPr>
          </a:p>
        </p:txBody>
      </p:sp>
      <p:sp>
        <p:nvSpPr>
          <p:cNvPr id="24" name="Google Shape;80;p15">
            <a:extLst>
              <a:ext uri="{FF2B5EF4-FFF2-40B4-BE49-F238E27FC236}">
                <a16:creationId xmlns:a16="http://schemas.microsoft.com/office/drawing/2014/main" id="{BADE9FED-3D47-4558-88DE-78AFB75F04F0}"/>
              </a:ext>
            </a:extLst>
          </p:cNvPr>
          <p:cNvSpPr/>
          <p:nvPr/>
        </p:nvSpPr>
        <p:spPr>
          <a:xfrm>
            <a:off x="6404689" y="6239940"/>
            <a:ext cx="1737360" cy="457200"/>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dirty="0">
                <a:latin typeface="Arial" panose="020B0604020202020204" pitchFamily="34" charset="0"/>
                <a:cs typeface="Arial" panose="020B0604020202020204" pitchFamily="34" charset="0"/>
              </a:rPr>
              <a:t>Model Summary</a:t>
            </a:r>
            <a:endParaRPr sz="1600" dirty="0">
              <a:latin typeface="Arial" panose="020B0604020202020204" pitchFamily="34" charset="0"/>
              <a:cs typeface="Arial" panose="020B0604020202020204" pitchFamily="34" charset="0"/>
            </a:endParaRPr>
          </a:p>
        </p:txBody>
      </p:sp>
      <p:pic>
        <p:nvPicPr>
          <p:cNvPr id="10" name="Picture 9" descr="A person in a green field&#10;&#10;Description automatically generated">
            <a:extLst>
              <a:ext uri="{FF2B5EF4-FFF2-40B4-BE49-F238E27FC236}">
                <a16:creationId xmlns:a16="http://schemas.microsoft.com/office/drawing/2014/main" id="{7EEC51CE-FFF7-4BE5-85C1-0EEB1964F7AB}"/>
              </a:ext>
            </a:extLst>
          </p:cNvPr>
          <p:cNvPicPr>
            <a:picLocks noChangeAspect="1"/>
          </p:cNvPicPr>
          <p:nvPr/>
        </p:nvPicPr>
        <p:blipFill rotWithShape="1">
          <a:blip r:embed="rId3">
            <a:alphaModFix amt="20000"/>
            <a:extLst>
              <a:ext uri="{28A0092B-C50C-407E-A947-70E740481C1C}">
                <a14:useLocalDpi xmlns:a14="http://schemas.microsoft.com/office/drawing/2010/main" val="0"/>
              </a:ext>
            </a:extLst>
          </a:blip>
          <a:srcRect b="15730"/>
          <a:stretch/>
        </p:blipFill>
        <p:spPr>
          <a:xfrm>
            <a:off x="20" y="0"/>
            <a:ext cx="12191980" cy="6857990"/>
          </a:xfrm>
          <a:prstGeom prst="rect">
            <a:avLst/>
          </a:prstGeom>
        </p:spPr>
      </p:pic>
      <p:sp>
        <p:nvSpPr>
          <p:cNvPr id="12" name="Rectangle 11">
            <a:extLst>
              <a:ext uri="{FF2B5EF4-FFF2-40B4-BE49-F238E27FC236}">
                <a16:creationId xmlns:a16="http://schemas.microsoft.com/office/drawing/2014/main" id="{C8104449-471D-4698-ABC3-2D41FBF3ED05}"/>
              </a:ext>
            </a:extLst>
          </p:cNvPr>
          <p:cNvSpPr/>
          <p:nvPr/>
        </p:nvSpPr>
        <p:spPr>
          <a:xfrm>
            <a:off x="218022" y="893833"/>
            <a:ext cx="11828601" cy="5016758"/>
          </a:xfrm>
          <a:prstGeom prst="rect">
            <a:avLst/>
          </a:prstGeom>
        </p:spPr>
        <p:txBody>
          <a:bodyPr wrap="square">
            <a:spAutoFit/>
          </a:bodyPr>
          <a:lstStyle/>
          <a:p>
            <a:pPr marL="285750" indent="-285750">
              <a:buSzPct val="200000"/>
              <a:buBlip>
                <a:blip r:embed="rId4">
                  <a:extLst>
                    <a:ext uri="{837473B0-CC2E-450A-ABE3-18F120FF3D39}">
                      <a1611:picAttrSrcUrl xmlns:a1611="http://schemas.microsoft.com/office/drawing/2016/11/main" r:id="rId5"/>
                    </a:ext>
                  </a:extLst>
                </a:blip>
              </a:buBlip>
            </a:pPr>
            <a:r>
              <a:rPr lang="en-US" sz="2400" dirty="0">
                <a:latin typeface="Arial" panose="020B0604020202020204" pitchFamily="34" charset="0"/>
                <a:cs typeface="Arial" panose="020B0604020202020204" pitchFamily="34" charset="0"/>
              </a:rPr>
              <a:t>   </a:t>
            </a:r>
            <a:r>
              <a:rPr lang="en-US" sz="2400" b="1" dirty="0">
                <a:solidFill>
                  <a:schemeClr val="accent5">
                    <a:lumMod val="50000"/>
                  </a:schemeClr>
                </a:solidFill>
                <a:latin typeface="Arial" panose="020B0604020202020204" pitchFamily="34" charset="0"/>
                <a:cs typeface="Arial" panose="020B0604020202020204" pitchFamily="34" charset="0"/>
              </a:rPr>
              <a:t>Achievements</a:t>
            </a:r>
          </a:p>
          <a:p>
            <a:pPr marL="742950" lvl="1" indent="-285750">
              <a:buClr>
                <a:srgbClr val="002060"/>
              </a:buClr>
              <a:buSzPct val="150000"/>
              <a:buFont typeface="Arial" panose="020B0604020202020204" pitchFamily="34" charset="0"/>
              <a:buChar char="•"/>
            </a:pPr>
            <a:r>
              <a:rPr lang="en-US" sz="2000" dirty="0">
                <a:latin typeface="Arial" panose="020B0604020202020204" pitchFamily="34" charset="0"/>
                <a:cs typeface="Arial" panose="020B0604020202020204" pitchFamily="34" charset="0"/>
              </a:rPr>
              <a:t>Utilization of three different DL models</a:t>
            </a:r>
          </a:p>
          <a:p>
            <a:pPr marL="742950" lvl="1" indent="-285750">
              <a:buClr>
                <a:srgbClr val="002060"/>
              </a:buClr>
              <a:buSzPct val="150000"/>
              <a:buFont typeface="Arial" panose="020B0604020202020204" pitchFamily="34" charset="0"/>
              <a:buChar char="•"/>
            </a:pPr>
            <a:r>
              <a:rPr lang="en-US" sz="2000" dirty="0">
                <a:latin typeface="Arial" panose="020B0604020202020204" pitchFamily="34" charset="0"/>
                <a:cs typeface="Arial" panose="020B0604020202020204" pitchFamily="34" charset="0"/>
              </a:rPr>
              <a:t>Voice feature extraction at frame level </a:t>
            </a:r>
          </a:p>
          <a:p>
            <a:pPr marL="742950" lvl="1" indent="-285750">
              <a:buClr>
                <a:srgbClr val="002060"/>
              </a:buClr>
              <a:buSzPct val="150000"/>
              <a:buFont typeface="Arial" panose="020B0604020202020204" pitchFamily="34" charset="0"/>
              <a:buChar char="•"/>
            </a:pPr>
            <a:r>
              <a:rPr lang="en-US" sz="2000" dirty="0">
                <a:latin typeface="Arial" panose="020B0604020202020204" pitchFamily="34" charset="0"/>
                <a:cs typeface="Arial" panose="020B0604020202020204" pitchFamily="34" charset="0"/>
              </a:rPr>
              <a:t>Consistent prediction at speaker level by all 3 models</a:t>
            </a:r>
          </a:p>
          <a:p>
            <a:pPr>
              <a:buSzPct val="200000"/>
            </a:pPr>
            <a:endParaRPr lang="en-US" sz="2400" dirty="0">
              <a:latin typeface="Arial" panose="020B0604020202020204" pitchFamily="34" charset="0"/>
              <a:cs typeface="Arial" panose="020B0604020202020204" pitchFamily="34" charset="0"/>
            </a:endParaRPr>
          </a:p>
          <a:p>
            <a:pPr marL="285750" indent="-285750">
              <a:buSzPct val="200000"/>
              <a:buBlip>
                <a:blip r:embed="rId4">
                  <a:extLst>
                    <a:ext uri="{837473B0-CC2E-450A-ABE3-18F120FF3D39}">
                      <a1611:picAttrSrcUrl xmlns:a1611="http://schemas.microsoft.com/office/drawing/2016/11/main" r:id="rId5"/>
                    </a:ext>
                  </a:extLst>
                </a:blip>
              </a:buBlip>
            </a:pPr>
            <a:r>
              <a:rPr lang="en-US" sz="2400" dirty="0">
                <a:latin typeface="Arial" panose="020B0604020202020204" pitchFamily="34" charset="0"/>
                <a:cs typeface="Arial" panose="020B0604020202020204" pitchFamily="34" charset="0"/>
              </a:rPr>
              <a:t>   </a:t>
            </a:r>
            <a:r>
              <a:rPr lang="en-US" sz="2400" b="1" dirty="0">
                <a:solidFill>
                  <a:schemeClr val="accent5">
                    <a:lumMod val="50000"/>
                  </a:schemeClr>
                </a:solidFill>
                <a:latin typeface="Arial" panose="020B0604020202020204" pitchFamily="34" charset="0"/>
                <a:cs typeface="Arial" panose="020B0604020202020204" pitchFamily="34" charset="0"/>
              </a:rPr>
              <a:t>Improvements</a:t>
            </a:r>
          </a:p>
          <a:p>
            <a:pPr marL="742950" lvl="1" indent="-285750">
              <a:buClr>
                <a:srgbClr val="002060"/>
              </a:buClr>
              <a:buSzPct val="150000"/>
              <a:buFont typeface="Arial" panose="020B0604020202020204" pitchFamily="34" charset="0"/>
              <a:buChar char="•"/>
            </a:pPr>
            <a:r>
              <a:rPr lang="en-US" sz="2000" dirty="0">
                <a:latin typeface="Arial" panose="020B0604020202020204" pitchFamily="34" charset="0"/>
                <a:cs typeface="Arial" panose="020B0604020202020204" pitchFamily="34" charset="0"/>
              </a:rPr>
              <a:t>BLSTM/LSTM can apply to continent-wide and US/Non-US datasets</a:t>
            </a:r>
          </a:p>
          <a:p>
            <a:pPr marL="742950" lvl="1" indent="-285750">
              <a:buClr>
                <a:srgbClr val="002060"/>
              </a:buClr>
              <a:buSzPct val="150000"/>
              <a:buFont typeface="Arial" panose="020B0604020202020204" pitchFamily="34" charset="0"/>
              <a:buChar char="•"/>
            </a:pPr>
            <a:r>
              <a:rPr lang="en-US" sz="2000" dirty="0">
                <a:latin typeface="Arial" panose="020B0604020202020204" pitchFamily="34" charset="0"/>
                <a:cs typeface="Arial" panose="020B0604020202020204" pitchFamily="34" charset="0"/>
              </a:rPr>
              <a:t>Use of more complex DL models and architectures </a:t>
            </a:r>
          </a:p>
          <a:p>
            <a:pPr marL="742950" lvl="1" indent="-285750">
              <a:buClr>
                <a:srgbClr val="002060"/>
              </a:buClr>
              <a:buSzPct val="150000"/>
              <a:buFont typeface="Arial" panose="020B0604020202020204" pitchFamily="34" charset="0"/>
              <a:buChar char="•"/>
            </a:pPr>
            <a:r>
              <a:rPr lang="en-US" sz="2000" dirty="0">
                <a:latin typeface="Arial" panose="020B0604020202020204" pitchFamily="34" charset="0"/>
                <a:cs typeface="Arial" panose="020B0604020202020204" pitchFamily="34" charset="0"/>
              </a:rPr>
              <a:t>Ensemble results</a:t>
            </a:r>
          </a:p>
          <a:p>
            <a:pPr marL="742950" lvl="1" indent="-285750">
              <a:buClr>
                <a:srgbClr val="002060"/>
              </a:buClr>
              <a:buSzPct val="150000"/>
              <a:buFont typeface="Arial" panose="020B0604020202020204" pitchFamily="34" charset="0"/>
              <a:buChar char="•"/>
            </a:pPr>
            <a:r>
              <a:rPr lang="en-US" sz="2000" dirty="0">
                <a:latin typeface="Arial" panose="020B0604020202020204" pitchFamily="34" charset="0"/>
                <a:cs typeface="Arial" panose="020B0604020202020204" pitchFamily="34" charset="0"/>
              </a:rPr>
              <a:t>Discover additional voice features</a:t>
            </a:r>
          </a:p>
          <a:p>
            <a:pPr marL="742950" lvl="1" indent="-285750">
              <a:buClr>
                <a:srgbClr val="002060"/>
              </a:buClr>
              <a:buSzPct val="150000"/>
              <a:buFont typeface="Arial" panose="020B0604020202020204" pitchFamily="34" charset="0"/>
              <a:buChar char="•"/>
            </a:pPr>
            <a:r>
              <a:rPr lang="en-US" sz="2000" dirty="0">
                <a:latin typeface="Arial" panose="020B0604020202020204" pitchFamily="34" charset="0"/>
                <a:cs typeface="Arial" panose="020B0604020202020204" pitchFamily="34" charset="0"/>
              </a:rPr>
              <a:t>Dependency on Gender and Age: Will model be same after removal of gender/age attributes ?? </a:t>
            </a:r>
            <a:endParaRPr lang="en-US" sz="2400" dirty="0">
              <a:latin typeface="Arial" panose="020B0604020202020204" pitchFamily="34" charset="0"/>
              <a:cs typeface="Arial" panose="020B0604020202020204" pitchFamily="34" charset="0"/>
            </a:endParaRPr>
          </a:p>
          <a:p>
            <a:endParaRPr lang="en-US" sz="2400" dirty="0">
              <a:latin typeface="Arial" panose="020B0604020202020204" pitchFamily="34" charset="0"/>
              <a:cs typeface="Arial" panose="020B0604020202020204" pitchFamily="34" charset="0"/>
            </a:endParaRPr>
          </a:p>
          <a:p>
            <a:pPr marL="285750" indent="-285750">
              <a:buSzPct val="200000"/>
              <a:buBlip>
                <a:blip r:embed="rId4">
                  <a:extLst>
                    <a:ext uri="{837473B0-CC2E-450A-ABE3-18F120FF3D39}">
                      <a1611:picAttrSrcUrl xmlns:a1611="http://schemas.microsoft.com/office/drawing/2016/11/main" r:id="rId5"/>
                    </a:ext>
                  </a:extLst>
                </a:blip>
              </a:buBlip>
            </a:pPr>
            <a:r>
              <a:rPr lang="en-US" sz="2400" b="1" dirty="0">
                <a:solidFill>
                  <a:schemeClr val="accent5">
                    <a:lumMod val="50000"/>
                  </a:schemeClr>
                </a:solidFill>
                <a:latin typeface="Arial" panose="020B0604020202020204" pitchFamily="34" charset="0"/>
                <a:cs typeface="Arial" panose="020B0604020202020204" pitchFamily="34" charset="0"/>
              </a:rPr>
              <a:t>Challenges</a:t>
            </a:r>
          </a:p>
          <a:p>
            <a:pPr marL="742950" lvl="1" indent="-285750">
              <a:buClr>
                <a:srgbClr val="002060"/>
              </a:buClr>
              <a:buSzPct val="150000"/>
              <a:buFont typeface="Arial" panose="020B0604020202020204" pitchFamily="34" charset="0"/>
              <a:buChar char="•"/>
            </a:pPr>
            <a:r>
              <a:rPr lang="en-US" sz="2000" dirty="0">
                <a:latin typeface="Arial" panose="020B0604020202020204" pitchFamily="34" charset="0"/>
                <a:cs typeface="Arial" panose="020B0604020202020204" pitchFamily="34" charset="0"/>
              </a:rPr>
              <a:t>Computational Run-time</a:t>
            </a:r>
          </a:p>
          <a:p>
            <a:pPr marL="742950" lvl="1" indent="-285750">
              <a:buClr>
                <a:srgbClr val="002060"/>
              </a:buClr>
              <a:buSzPct val="150000"/>
              <a:buFont typeface="Arial" panose="020B0604020202020204" pitchFamily="34" charset="0"/>
              <a:buChar char="•"/>
            </a:pPr>
            <a:r>
              <a:rPr lang="en-US" sz="2000" dirty="0">
                <a:latin typeface="Arial" panose="020B0604020202020204" pitchFamily="34" charset="0"/>
                <a:cs typeface="Arial" panose="020B0604020202020204" pitchFamily="34" charset="0"/>
              </a:rPr>
              <a:t>Understanding and handling of voice data</a:t>
            </a:r>
            <a:endParaRPr 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187791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picture containing light, blue, bright, ball&#10;&#10;Description automatically generated">
            <a:extLst>
              <a:ext uri="{FF2B5EF4-FFF2-40B4-BE49-F238E27FC236}">
                <a16:creationId xmlns:a16="http://schemas.microsoft.com/office/drawing/2014/main" id="{2FF3C133-36A3-4E44-B1EC-4DEF1974C459}"/>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40000" contrast="-20000"/>
                    </a14:imgEffect>
                  </a14:imgLayer>
                </a14:imgProps>
              </a:ext>
              <a:ext uri="{28A0092B-C50C-407E-A947-70E740481C1C}">
                <a14:useLocalDpi xmlns:a14="http://schemas.microsoft.com/office/drawing/2010/main" val="0"/>
              </a:ext>
            </a:extLst>
          </a:blip>
          <a:srcRect r="6221" b="-1"/>
          <a:stretch/>
        </p:blipFill>
        <p:spPr>
          <a:xfrm>
            <a:off x="20" y="10"/>
            <a:ext cx="12191980" cy="6857990"/>
          </a:xfrm>
          <a:prstGeom prst="rect">
            <a:avLst/>
          </a:prstGeom>
        </p:spPr>
      </p:pic>
      <p:sp>
        <p:nvSpPr>
          <p:cNvPr id="11" name="TextBox 10">
            <a:extLst>
              <a:ext uri="{FF2B5EF4-FFF2-40B4-BE49-F238E27FC236}">
                <a16:creationId xmlns:a16="http://schemas.microsoft.com/office/drawing/2014/main" id="{20090F96-1482-4A3C-B9C4-23C5037EFFCB}"/>
              </a:ext>
            </a:extLst>
          </p:cNvPr>
          <p:cNvSpPr txBox="1"/>
          <p:nvPr/>
        </p:nvSpPr>
        <p:spPr>
          <a:xfrm>
            <a:off x="4688951" y="2655970"/>
            <a:ext cx="2935173" cy="1077218"/>
          </a:xfrm>
          <a:prstGeom prst="rect">
            <a:avLst/>
          </a:prstGeom>
          <a:noFill/>
        </p:spPr>
        <p:txBody>
          <a:bodyPr wrap="square" rtlCol="0">
            <a:spAutoFit/>
          </a:bodyPr>
          <a:lstStyle/>
          <a:p>
            <a:r>
              <a:rPr lang="en-US" sz="6400" dirty="0">
                <a:solidFill>
                  <a:schemeClr val="bg1">
                    <a:lumMod val="95000"/>
                  </a:schemeClr>
                </a:solidFill>
                <a:latin typeface="Arial Rounded MT Bold" panose="020F0704030504030204" pitchFamily="34" charset="0"/>
              </a:rPr>
              <a:t>Demo</a:t>
            </a:r>
            <a:r>
              <a:rPr lang="en-US" sz="3200" dirty="0">
                <a:solidFill>
                  <a:schemeClr val="bg1">
                    <a:lumMod val="95000"/>
                  </a:schemeClr>
                </a:solidFill>
                <a:latin typeface="Arial Rounded MT Bold" panose="020F0704030504030204" pitchFamily="34" charset="0"/>
              </a:rPr>
              <a:t> </a:t>
            </a:r>
          </a:p>
        </p:txBody>
      </p:sp>
    </p:spTree>
    <p:extLst>
      <p:ext uri="{BB962C8B-B14F-4D97-AF65-F5344CB8AC3E}">
        <p14:creationId xmlns:p14="http://schemas.microsoft.com/office/powerpoint/2010/main" val="6167928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8F94C35-0BE2-4321-88CD-13EAD4C1907E}"/>
              </a:ext>
            </a:extLst>
          </p:cNvPr>
          <p:cNvSpPr txBox="1"/>
          <p:nvPr/>
        </p:nvSpPr>
        <p:spPr>
          <a:xfrm>
            <a:off x="1356337" y="2319130"/>
            <a:ext cx="4831521" cy="584775"/>
          </a:xfrm>
          <a:prstGeom prst="rect">
            <a:avLst/>
          </a:prstGeom>
          <a:noFill/>
        </p:spPr>
        <p:txBody>
          <a:bodyPr wrap="square" rtlCol="0">
            <a:spAutoFit/>
          </a:bodyPr>
          <a:lstStyle/>
          <a:p>
            <a:r>
              <a:rPr lang="en-US" sz="3200" dirty="0">
                <a:solidFill>
                  <a:schemeClr val="accent1">
                    <a:lumMod val="75000"/>
                  </a:schemeClr>
                </a:solidFill>
                <a:latin typeface="Arial Rounded MT Bold" panose="020F0704030504030204" pitchFamily="34" charset="0"/>
              </a:rPr>
              <a:t>Extra slides onwards</a:t>
            </a:r>
          </a:p>
        </p:txBody>
      </p:sp>
    </p:spTree>
    <p:extLst>
      <p:ext uri="{BB962C8B-B14F-4D97-AF65-F5344CB8AC3E}">
        <p14:creationId xmlns:p14="http://schemas.microsoft.com/office/powerpoint/2010/main" val="10849804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40CC148A-8EA4-4F75-AE37-60EECADE2D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5858" y="0"/>
            <a:ext cx="2190603" cy="6858000"/>
          </a:xfrm>
          <a:prstGeom prst="rect">
            <a:avLst/>
          </a:prstGeom>
        </p:spPr>
      </p:pic>
      <p:sp>
        <p:nvSpPr>
          <p:cNvPr id="4" name="TextBox 3">
            <a:extLst>
              <a:ext uri="{FF2B5EF4-FFF2-40B4-BE49-F238E27FC236}">
                <a16:creationId xmlns:a16="http://schemas.microsoft.com/office/drawing/2014/main" id="{8D4AE570-25B3-4350-820F-EA1DDBE186B3}"/>
              </a:ext>
            </a:extLst>
          </p:cNvPr>
          <p:cNvSpPr txBox="1"/>
          <p:nvPr/>
        </p:nvSpPr>
        <p:spPr>
          <a:xfrm>
            <a:off x="3086100" y="114300"/>
            <a:ext cx="1516380" cy="646331"/>
          </a:xfrm>
          <a:prstGeom prst="rect">
            <a:avLst/>
          </a:prstGeom>
          <a:noFill/>
        </p:spPr>
        <p:txBody>
          <a:bodyPr wrap="square" rtlCol="0">
            <a:spAutoFit/>
          </a:bodyPr>
          <a:lstStyle/>
          <a:p>
            <a:r>
              <a:rPr lang="en-US" b="1" dirty="0">
                <a:solidFill>
                  <a:srgbClr val="FF0000"/>
                </a:solidFill>
              </a:rPr>
              <a:t>C</a:t>
            </a:r>
            <a:r>
              <a:rPr lang="en-US" altLang="zh-CN" b="1" dirty="0">
                <a:solidFill>
                  <a:srgbClr val="FF0000"/>
                </a:solidFill>
              </a:rPr>
              <a:t>ontinent </a:t>
            </a:r>
          </a:p>
          <a:p>
            <a:r>
              <a:rPr lang="en-US" b="1" dirty="0">
                <a:solidFill>
                  <a:srgbClr val="FF0000"/>
                </a:solidFill>
              </a:rPr>
              <a:t>CNN1D</a:t>
            </a:r>
          </a:p>
        </p:txBody>
      </p:sp>
      <p:pic>
        <p:nvPicPr>
          <p:cNvPr id="5" name="Picture 4" descr="A screenshot of a cell phone&#10;&#10;Description automatically generated">
            <a:extLst>
              <a:ext uri="{FF2B5EF4-FFF2-40B4-BE49-F238E27FC236}">
                <a16:creationId xmlns:a16="http://schemas.microsoft.com/office/drawing/2014/main" id="{F36DBD65-004E-4470-99EE-FDEC8A8313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75480" y="760631"/>
            <a:ext cx="1915071" cy="5473700"/>
          </a:xfrm>
          <a:prstGeom prst="rect">
            <a:avLst/>
          </a:prstGeom>
        </p:spPr>
      </p:pic>
      <p:sp>
        <p:nvSpPr>
          <p:cNvPr id="6" name="TextBox 5">
            <a:extLst>
              <a:ext uri="{FF2B5EF4-FFF2-40B4-BE49-F238E27FC236}">
                <a16:creationId xmlns:a16="http://schemas.microsoft.com/office/drawing/2014/main" id="{868CBF74-5E0D-4369-AEC2-569DC7F3AC39}"/>
              </a:ext>
            </a:extLst>
          </p:cNvPr>
          <p:cNvSpPr txBox="1"/>
          <p:nvPr/>
        </p:nvSpPr>
        <p:spPr>
          <a:xfrm>
            <a:off x="5191577" y="114300"/>
            <a:ext cx="2156508" cy="646331"/>
          </a:xfrm>
          <a:prstGeom prst="rect">
            <a:avLst/>
          </a:prstGeom>
          <a:noFill/>
        </p:spPr>
        <p:txBody>
          <a:bodyPr wrap="square" rtlCol="0">
            <a:spAutoFit/>
          </a:bodyPr>
          <a:lstStyle/>
          <a:p>
            <a:r>
              <a:rPr lang="en-US" b="1" dirty="0">
                <a:solidFill>
                  <a:srgbClr val="FF0000"/>
                </a:solidFill>
              </a:rPr>
              <a:t>Top 5 &amp; US/Non US</a:t>
            </a:r>
            <a:r>
              <a:rPr lang="en-US" altLang="zh-CN" b="1" dirty="0">
                <a:solidFill>
                  <a:srgbClr val="FF0000"/>
                </a:solidFill>
              </a:rPr>
              <a:t> </a:t>
            </a:r>
          </a:p>
          <a:p>
            <a:r>
              <a:rPr lang="en-US" b="1" dirty="0">
                <a:solidFill>
                  <a:srgbClr val="FF0000"/>
                </a:solidFill>
              </a:rPr>
              <a:t>CNN1D</a:t>
            </a:r>
          </a:p>
        </p:txBody>
      </p:sp>
    </p:spTree>
    <p:extLst>
      <p:ext uri="{BB962C8B-B14F-4D97-AF65-F5344CB8AC3E}">
        <p14:creationId xmlns:p14="http://schemas.microsoft.com/office/powerpoint/2010/main" val="38406948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BC75F7F4-3924-4D0C-84E5-4E5535E2FCFF}"/>
              </a:ext>
            </a:extLst>
          </p:cNvPr>
          <p:cNvSpPr txBox="1"/>
          <p:nvPr/>
        </p:nvSpPr>
        <p:spPr>
          <a:xfrm>
            <a:off x="363379" y="105239"/>
            <a:ext cx="11537889" cy="646986"/>
          </a:xfrm>
          <a:prstGeom prst="roundRect">
            <a:avLst/>
          </a:prstGeom>
          <a:solidFill>
            <a:schemeClr val="accent5">
              <a:lumMod val="50000"/>
            </a:schemeClr>
          </a:solidFill>
        </p:spPr>
        <p:txBody>
          <a:bodyPr wrap="square" rtlCol="0">
            <a:spAutoFit/>
          </a:bodyPr>
          <a:lstStyle/>
          <a:p>
            <a:r>
              <a:rPr lang="en-US" sz="3200" dirty="0">
                <a:solidFill>
                  <a:schemeClr val="bg1">
                    <a:lumMod val="85000"/>
                  </a:schemeClr>
                </a:solidFill>
                <a:latin typeface="Arial Rounded MT Bold" panose="020F0704030504030204" pitchFamily="34" charset="0"/>
              </a:rPr>
              <a:t>Feature – Wave Spectrogram</a:t>
            </a:r>
          </a:p>
        </p:txBody>
      </p:sp>
      <p:sp>
        <p:nvSpPr>
          <p:cNvPr id="15" name="Google Shape;79;p15">
            <a:extLst>
              <a:ext uri="{FF2B5EF4-FFF2-40B4-BE49-F238E27FC236}">
                <a16:creationId xmlns:a16="http://schemas.microsoft.com/office/drawing/2014/main" id="{C0E6EFF0-48B4-4AEA-936B-33B4E1A465ED}"/>
              </a:ext>
            </a:extLst>
          </p:cNvPr>
          <p:cNvSpPr/>
          <p:nvPr/>
        </p:nvSpPr>
        <p:spPr>
          <a:xfrm>
            <a:off x="363379" y="6244008"/>
            <a:ext cx="1737360" cy="457200"/>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dirty="0">
                <a:latin typeface="Arial" panose="020B0604020202020204" pitchFamily="34" charset="0"/>
                <a:cs typeface="Arial" panose="020B0604020202020204" pitchFamily="34" charset="0"/>
              </a:rPr>
              <a:t>Overview</a:t>
            </a:r>
            <a:endParaRPr sz="1600" dirty="0">
              <a:latin typeface="Arial" panose="020B0604020202020204" pitchFamily="34" charset="0"/>
              <a:cs typeface="Arial" panose="020B0604020202020204" pitchFamily="34" charset="0"/>
            </a:endParaRPr>
          </a:p>
        </p:txBody>
      </p:sp>
      <p:sp>
        <p:nvSpPr>
          <p:cNvPr id="18" name="Google Shape;81;p15">
            <a:extLst>
              <a:ext uri="{FF2B5EF4-FFF2-40B4-BE49-F238E27FC236}">
                <a16:creationId xmlns:a16="http://schemas.microsoft.com/office/drawing/2014/main" id="{4A8A72D2-1A43-4A5C-B2E4-F05D6D3B5A35}"/>
              </a:ext>
            </a:extLst>
          </p:cNvPr>
          <p:cNvSpPr/>
          <p:nvPr/>
        </p:nvSpPr>
        <p:spPr>
          <a:xfrm>
            <a:off x="1873579" y="6244008"/>
            <a:ext cx="1737360" cy="457200"/>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dirty="0">
                <a:solidFill>
                  <a:schemeClr val="tx1"/>
                </a:solidFill>
                <a:latin typeface="Arial" panose="020B0604020202020204" pitchFamily="34" charset="0"/>
                <a:cs typeface="Arial" panose="020B0604020202020204" pitchFamily="34" charset="0"/>
              </a:rPr>
              <a:t>Business use case</a:t>
            </a:r>
            <a:endParaRPr sz="1600" dirty="0">
              <a:solidFill>
                <a:schemeClr val="tx1"/>
              </a:solidFill>
              <a:latin typeface="Arial" panose="020B0604020202020204" pitchFamily="34" charset="0"/>
              <a:cs typeface="Arial" panose="020B0604020202020204" pitchFamily="34" charset="0"/>
            </a:endParaRPr>
          </a:p>
        </p:txBody>
      </p:sp>
      <p:sp>
        <p:nvSpPr>
          <p:cNvPr id="20" name="Google Shape;82;p15">
            <a:extLst>
              <a:ext uri="{FF2B5EF4-FFF2-40B4-BE49-F238E27FC236}">
                <a16:creationId xmlns:a16="http://schemas.microsoft.com/office/drawing/2014/main" id="{A8DA9DF5-9CBF-4C93-A34F-BC3A13BA0BE8}"/>
              </a:ext>
            </a:extLst>
          </p:cNvPr>
          <p:cNvSpPr/>
          <p:nvPr/>
        </p:nvSpPr>
        <p:spPr>
          <a:xfrm>
            <a:off x="3384744" y="6244008"/>
            <a:ext cx="1737360" cy="457200"/>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dirty="0">
                <a:latin typeface="Arial" panose="020B0604020202020204" pitchFamily="34" charset="0"/>
                <a:cs typeface="Arial" panose="020B0604020202020204" pitchFamily="34" charset="0"/>
              </a:rPr>
              <a:t>Data Description</a:t>
            </a:r>
            <a:endParaRPr sz="1600" dirty="0">
              <a:latin typeface="Arial" panose="020B0604020202020204" pitchFamily="34" charset="0"/>
              <a:cs typeface="Arial" panose="020B0604020202020204" pitchFamily="34" charset="0"/>
            </a:endParaRPr>
          </a:p>
        </p:txBody>
      </p:sp>
      <p:sp>
        <p:nvSpPr>
          <p:cNvPr id="21" name="Google Shape;83;p15">
            <a:extLst>
              <a:ext uri="{FF2B5EF4-FFF2-40B4-BE49-F238E27FC236}">
                <a16:creationId xmlns:a16="http://schemas.microsoft.com/office/drawing/2014/main" id="{AEB08AA8-8372-4FE7-AD3C-08654F4777E8}"/>
              </a:ext>
            </a:extLst>
          </p:cNvPr>
          <p:cNvSpPr/>
          <p:nvPr/>
        </p:nvSpPr>
        <p:spPr>
          <a:xfrm>
            <a:off x="4896234" y="6241418"/>
            <a:ext cx="1737360" cy="457200"/>
          </a:xfrm>
          <a:prstGeom prst="chevron">
            <a:avLst>
              <a:gd name="adj" fmla="val 50000"/>
            </a:avLst>
          </a:prstGeom>
          <a:solidFill>
            <a:schemeClr val="accent5">
              <a:lumMod val="5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dirty="0">
                <a:solidFill>
                  <a:schemeClr val="bg1"/>
                </a:solidFill>
                <a:latin typeface="Arial" panose="020B0604020202020204" pitchFamily="34" charset="0"/>
                <a:cs typeface="Arial" panose="020B0604020202020204" pitchFamily="34" charset="0"/>
              </a:rPr>
              <a:t>Feature Extraction</a:t>
            </a:r>
            <a:endParaRPr sz="1600" dirty="0">
              <a:solidFill>
                <a:schemeClr val="bg1"/>
              </a:solidFill>
              <a:latin typeface="Arial" panose="020B0604020202020204" pitchFamily="34" charset="0"/>
              <a:cs typeface="Arial" panose="020B0604020202020204" pitchFamily="34" charset="0"/>
            </a:endParaRPr>
          </a:p>
        </p:txBody>
      </p:sp>
      <p:sp>
        <p:nvSpPr>
          <p:cNvPr id="22" name="Google Shape;80;p15">
            <a:extLst>
              <a:ext uri="{FF2B5EF4-FFF2-40B4-BE49-F238E27FC236}">
                <a16:creationId xmlns:a16="http://schemas.microsoft.com/office/drawing/2014/main" id="{74A466E2-6609-4D8C-B2EA-29BA9C9C70CD}"/>
              </a:ext>
            </a:extLst>
          </p:cNvPr>
          <p:cNvSpPr/>
          <p:nvPr/>
        </p:nvSpPr>
        <p:spPr>
          <a:xfrm>
            <a:off x="9424177" y="6244008"/>
            <a:ext cx="1737360" cy="457200"/>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dirty="0">
                <a:latin typeface="Arial" panose="020B0604020202020204" pitchFamily="34" charset="0"/>
                <a:cs typeface="Arial" panose="020B0604020202020204" pitchFamily="34" charset="0"/>
              </a:rPr>
              <a:t>Demo</a:t>
            </a:r>
            <a:endParaRPr sz="1600" dirty="0">
              <a:latin typeface="Arial" panose="020B0604020202020204" pitchFamily="34" charset="0"/>
              <a:cs typeface="Arial" panose="020B0604020202020204" pitchFamily="34" charset="0"/>
            </a:endParaRPr>
          </a:p>
        </p:txBody>
      </p:sp>
      <p:sp>
        <p:nvSpPr>
          <p:cNvPr id="23" name="Google Shape;80;p15">
            <a:extLst>
              <a:ext uri="{FF2B5EF4-FFF2-40B4-BE49-F238E27FC236}">
                <a16:creationId xmlns:a16="http://schemas.microsoft.com/office/drawing/2014/main" id="{B8D1D5BB-DB77-465F-B67D-2364B41DFAFC}"/>
              </a:ext>
            </a:extLst>
          </p:cNvPr>
          <p:cNvSpPr/>
          <p:nvPr/>
        </p:nvSpPr>
        <p:spPr>
          <a:xfrm>
            <a:off x="7918370" y="6243878"/>
            <a:ext cx="1737360" cy="457200"/>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dirty="0">
                <a:latin typeface="Arial" panose="020B0604020202020204" pitchFamily="34" charset="0"/>
                <a:cs typeface="Arial" panose="020B0604020202020204" pitchFamily="34" charset="0"/>
              </a:rPr>
              <a:t>Conclusion</a:t>
            </a:r>
            <a:endParaRPr sz="1600" dirty="0">
              <a:latin typeface="Arial" panose="020B0604020202020204" pitchFamily="34" charset="0"/>
              <a:cs typeface="Arial" panose="020B0604020202020204" pitchFamily="34" charset="0"/>
            </a:endParaRPr>
          </a:p>
        </p:txBody>
      </p:sp>
      <p:sp>
        <p:nvSpPr>
          <p:cNvPr id="24" name="Google Shape;80;p15">
            <a:extLst>
              <a:ext uri="{FF2B5EF4-FFF2-40B4-BE49-F238E27FC236}">
                <a16:creationId xmlns:a16="http://schemas.microsoft.com/office/drawing/2014/main" id="{BADE9FED-3D47-4558-88DE-78AFB75F04F0}"/>
              </a:ext>
            </a:extLst>
          </p:cNvPr>
          <p:cNvSpPr/>
          <p:nvPr/>
        </p:nvSpPr>
        <p:spPr>
          <a:xfrm>
            <a:off x="6404689" y="6239940"/>
            <a:ext cx="1737360" cy="457200"/>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dirty="0">
                <a:latin typeface="Arial" panose="020B0604020202020204" pitchFamily="34" charset="0"/>
                <a:cs typeface="Arial" panose="020B0604020202020204" pitchFamily="34" charset="0"/>
              </a:rPr>
              <a:t>Model Summary</a:t>
            </a:r>
            <a:endParaRPr sz="1600" dirty="0">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7587BB6A-B302-458E-B926-F7E849CD56D0}"/>
              </a:ext>
            </a:extLst>
          </p:cNvPr>
          <p:cNvSpPr/>
          <p:nvPr/>
        </p:nvSpPr>
        <p:spPr>
          <a:xfrm>
            <a:off x="3385416" y="811376"/>
            <a:ext cx="5266185" cy="461665"/>
          </a:xfrm>
          <a:prstGeom prst="rect">
            <a:avLst/>
          </a:prstGeom>
          <a:solidFill>
            <a:srgbClr val="FF0066"/>
          </a:solidFill>
        </p:spPr>
        <p:txBody>
          <a:bodyPr wrap="none">
            <a:spAutoFit/>
          </a:bodyPr>
          <a:lstStyle/>
          <a:p>
            <a:r>
              <a:rPr lang="en-US" sz="2400" dirty="0">
                <a:solidFill>
                  <a:schemeClr val="bg1">
                    <a:lumMod val="85000"/>
                  </a:schemeClr>
                </a:solidFill>
                <a:latin typeface="Arial" panose="020B0604020202020204" pitchFamily="34" charset="0"/>
                <a:cs typeface="Arial" panose="020B0604020202020204" pitchFamily="34" charset="0"/>
              </a:rPr>
              <a:t>it had a diameter of about thirty yards</a:t>
            </a:r>
          </a:p>
        </p:txBody>
      </p:sp>
      <p:cxnSp>
        <p:nvCxnSpPr>
          <p:cNvPr id="8" name="Straight Connector 7">
            <a:extLst>
              <a:ext uri="{FF2B5EF4-FFF2-40B4-BE49-F238E27FC236}">
                <a16:creationId xmlns:a16="http://schemas.microsoft.com/office/drawing/2014/main" id="{8A15F575-00EA-4300-9B9F-3AF619F5115C}"/>
              </a:ext>
            </a:extLst>
          </p:cNvPr>
          <p:cNvCxnSpPr>
            <a:cxnSpLocks/>
          </p:cNvCxnSpPr>
          <p:nvPr/>
        </p:nvCxnSpPr>
        <p:spPr>
          <a:xfrm>
            <a:off x="6018509" y="1195152"/>
            <a:ext cx="0" cy="475488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3D2284A3-1E3D-4689-B2A8-43EBCA32F434}"/>
              </a:ext>
            </a:extLst>
          </p:cNvPr>
          <p:cNvCxnSpPr>
            <a:cxnSpLocks/>
          </p:cNvCxnSpPr>
          <p:nvPr/>
        </p:nvCxnSpPr>
        <p:spPr>
          <a:xfrm>
            <a:off x="532103" y="3641300"/>
            <a:ext cx="11155680" cy="0"/>
          </a:xfrm>
          <a:prstGeom prst="line">
            <a:avLst/>
          </a:prstGeom>
        </p:spPr>
        <p:style>
          <a:lnRef idx="1">
            <a:schemeClr val="accent2"/>
          </a:lnRef>
          <a:fillRef idx="0">
            <a:schemeClr val="accent2"/>
          </a:fillRef>
          <a:effectRef idx="0">
            <a:schemeClr val="accent2"/>
          </a:effectRef>
          <a:fontRef idx="minor">
            <a:schemeClr val="tx1"/>
          </a:fontRef>
        </p:style>
      </p:cxnSp>
      <p:pic>
        <p:nvPicPr>
          <p:cNvPr id="5126" name="Picture 6">
            <a:extLst>
              <a:ext uri="{FF2B5EF4-FFF2-40B4-BE49-F238E27FC236}">
                <a16:creationId xmlns:a16="http://schemas.microsoft.com/office/drawing/2014/main" id="{F3D83B72-CCD4-4B1A-9488-87538459AC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7556" y="1658590"/>
            <a:ext cx="5456235" cy="1982710"/>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a:extLst>
              <a:ext uri="{FF2B5EF4-FFF2-40B4-BE49-F238E27FC236}">
                <a16:creationId xmlns:a16="http://schemas.microsoft.com/office/drawing/2014/main" id="{2AEC385F-6478-4752-A668-CB514C8D7C4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82700" y="1579062"/>
            <a:ext cx="5349801" cy="1960346"/>
          </a:xfrm>
          <a:prstGeom prst="rect">
            <a:avLst/>
          </a:prstGeom>
          <a:noFill/>
          <a:extLst>
            <a:ext uri="{909E8E84-426E-40DD-AFC4-6F175D3DCCD1}">
              <a14:hiddenFill xmlns:a14="http://schemas.microsoft.com/office/drawing/2010/main">
                <a:solidFill>
                  <a:srgbClr val="FFFFFF"/>
                </a:solidFill>
              </a14:hiddenFill>
            </a:ext>
          </a:extLst>
        </p:spPr>
      </p:pic>
      <p:pic>
        <p:nvPicPr>
          <p:cNvPr id="5136" name="Picture 16">
            <a:extLst>
              <a:ext uri="{FF2B5EF4-FFF2-40B4-BE49-F238E27FC236}">
                <a16:creationId xmlns:a16="http://schemas.microsoft.com/office/drawing/2014/main" id="{ABC66D57-E5CA-4861-A117-E5CFEF7FF20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3862" y="4117853"/>
            <a:ext cx="5482844" cy="1984123"/>
          </a:xfrm>
          <a:prstGeom prst="rect">
            <a:avLst/>
          </a:prstGeom>
          <a:noFill/>
          <a:extLst>
            <a:ext uri="{909E8E84-426E-40DD-AFC4-6F175D3DCCD1}">
              <a14:hiddenFill xmlns:a14="http://schemas.microsoft.com/office/drawing/2010/main">
                <a:solidFill>
                  <a:srgbClr val="FFFFFF"/>
                </a:solidFill>
              </a14:hiddenFill>
            </a:ext>
          </a:extLst>
        </p:spPr>
      </p:pic>
      <p:pic>
        <p:nvPicPr>
          <p:cNvPr id="5138" name="Picture 18">
            <a:extLst>
              <a:ext uri="{FF2B5EF4-FFF2-40B4-BE49-F238E27FC236}">
                <a16:creationId xmlns:a16="http://schemas.microsoft.com/office/drawing/2014/main" id="{5CE5A99F-3D54-4396-85BF-993883FE838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82700" y="4069964"/>
            <a:ext cx="5482844" cy="1992379"/>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A picture containing food&#10;&#10;Description automatically generated">
            <a:extLst>
              <a:ext uri="{FF2B5EF4-FFF2-40B4-BE49-F238E27FC236}">
                <a16:creationId xmlns:a16="http://schemas.microsoft.com/office/drawing/2014/main" id="{12165A56-4255-430F-97FD-7D488DB875B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284820" y="3749924"/>
            <a:ext cx="640080" cy="640080"/>
          </a:xfrm>
          <a:prstGeom prst="rect">
            <a:avLst/>
          </a:prstGeom>
        </p:spPr>
      </p:pic>
      <p:pic>
        <p:nvPicPr>
          <p:cNvPr id="19" name="Picture 18" descr="A picture containing red&#10;&#10;Description automatically generated">
            <a:extLst>
              <a:ext uri="{FF2B5EF4-FFF2-40B4-BE49-F238E27FC236}">
                <a16:creationId xmlns:a16="http://schemas.microsoft.com/office/drawing/2014/main" id="{7E4EAAEE-B923-47E8-840C-1A7288016BCC}"/>
              </a:ext>
            </a:extLst>
          </p:cNvPr>
          <p:cNvPicPr>
            <a:picLocks noChangeAspect="1"/>
          </p:cNvPicPr>
          <p:nvPr/>
        </p:nvPicPr>
        <p:blipFill rotWithShape="1">
          <a:blip r:embed="rId8">
            <a:extLst>
              <a:ext uri="{28A0092B-C50C-407E-A947-70E740481C1C}">
                <a14:useLocalDpi xmlns:a14="http://schemas.microsoft.com/office/drawing/2010/main" val="0"/>
              </a:ext>
            </a:extLst>
          </a:blip>
          <a:srcRect l="16155" t="2796" r="16696" b="8319"/>
          <a:stretch/>
        </p:blipFill>
        <p:spPr>
          <a:xfrm>
            <a:off x="5306155" y="1332192"/>
            <a:ext cx="644742" cy="640080"/>
          </a:xfrm>
          <a:prstGeom prst="rect">
            <a:avLst/>
          </a:prstGeom>
        </p:spPr>
      </p:pic>
      <p:pic>
        <p:nvPicPr>
          <p:cNvPr id="28" name="Picture 27" descr="A picture containing helmet&#10;&#10;Description automatically generated">
            <a:extLst>
              <a:ext uri="{FF2B5EF4-FFF2-40B4-BE49-F238E27FC236}">
                <a16:creationId xmlns:a16="http://schemas.microsoft.com/office/drawing/2014/main" id="{01B4187A-4E0F-4FF7-B881-BCB587D03E22}"/>
              </a:ext>
            </a:extLst>
          </p:cNvPr>
          <p:cNvPicPr>
            <a:picLocks noChangeAspect="1"/>
          </p:cNvPicPr>
          <p:nvPr/>
        </p:nvPicPr>
        <p:blipFill rotWithShape="1">
          <a:blip r:embed="rId9">
            <a:extLst>
              <a:ext uri="{28A0092B-C50C-407E-A947-70E740481C1C}">
                <a14:useLocalDpi xmlns:a14="http://schemas.microsoft.com/office/drawing/2010/main" val="0"/>
              </a:ext>
            </a:extLst>
          </a:blip>
          <a:srcRect l="6568" t="5986" r="6355" b="6743"/>
          <a:stretch/>
        </p:blipFill>
        <p:spPr>
          <a:xfrm>
            <a:off x="10964654" y="1273041"/>
            <a:ext cx="640080" cy="641505"/>
          </a:xfrm>
          <a:prstGeom prst="rect">
            <a:avLst/>
          </a:prstGeom>
        </p:spPr>
      </p:pic>
      <p:pic>
        <p:nvPicPr>
          <p:cNvPr id="30" name="Picture 29" descr="A picture containing drawing, device&#10;&#10;Description automatically generated">
            <a:extLst>
              <a:ext uri="{FF2B5EF4-FFF2-40B4-BE49-F238E27FC236}">
                <a16:creationId xmlns:a16="http://schemas.microsoft.com/office/drawing/2014/main" id="{A8FFEE86-37B4-4EB3-A986-22DD0F4281A1}"/>
              </a:ext>
            </a:extLst>
          </p:cNvPr>
          <p:cNvPicPr>
            <a:picLocks noChangeAspect="1"/>
          </p:cNvPicPr>
          <p:nvPr/>
        </p:nvPicPr>
        <p:blipFill rotWithShape="1">
          <a:blip r:embed="rId10">
            <a:extLst>
              <a:ext uri="{28A0092B-C50C-407E-A947-70E740481C1C}">
                <a14:useLocalDpi xmlns:a14="http://schemas.microsoft.com/office/drawing/2010/main" val="0"/>
              </a:ext>
            </a:extLst>
          </a:blip>
          <a:srcRect l="29294" t="13240" r="28706" b="13240"/>
          <a:stretch/>
        </p:blipFill>
        <p:spPr>
          <a:xfrm>
            <a:off x="11091354" y="3749924"/>
            <a:ext cx="639903" cy="640080"/>
          </a:xfrm>
          <a:prstGeom prst="rect">
            <a:avLst/>
          </a:prstGeom>
        </p:spPr>
      </p:pic>
    </p:spTree>
    <p:extLst>
      <p:ext uri="{BB962C8B-B14F-4D97-AF65-F5344CB8AC3E}">
        <p14:creationId xmlns:p14="http://schemas.microsoft.com/office/powerpoint/2010/main" val="1835844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8" name="Picture 17" descr="A picture containing person, wearing, looking, brushing&#10;&#10;Description automatically generated">
            <a:extLst>
              <a:ext uri="{FF2B5EF4-FFF2-40B4-BE49-F238E27FC236}">
                <a16:creationId xmlns:a16="http://schemas.microsoft.com/office/drawing/2014/main" id="{E0A84B46-CB96-4EB2-9981-249397614FD3}"/>
              </a:ext>
            </a:extLst>
          </p:cNvPr>
          <p:cNvPicPr>
            <a:picLocks noChangeAspect="1"/>
          </p:cNvPicPr>
          <p:nvPr/>
        </p:nvPicPr>
        <p:blipFill rotWithShape="1">
          <a:blip r:embed="rId3">
            <a:alphaModFix amt="20000"/>
            <a:extLst>
              <a:ext uri="{28A0092B-C50C-407E-A947-70E740481C1C}">
                <a14:useLocalDpi xmlns:a14="http://schemas.microsoft.com/office/drawing/2010/main" val="0"/>
              </a:ext>
            </a:extLst>
          </a:blip>
          <a:srcRect b="8512"/>
          <a:stretch/>
        </p:blipFill>
        <p:spPr>
          <a:xfrm>
            <a:off x="421392" y="0"/>
            <a:ext cx="11232717" cy="6858000"/>
          </a:xfrm>
          <a:prstGeom prst="rect">
            <a:avLst/>
          </a:prstGeom>
        </p:spPr>
      </p:pic>
      <p:sp>
        <p:nvSpPr>
          <p:cNvPr id="5" name="Google Shape;79;p15">
            <a:extLst>
              <a:ext uri="{FF2B5EF4-FFF2-40B4-BE49-F238E27FC236}">
                <a16:creationId xmlns:a16="http://schemas.microsoft.com/office/drawing/2014/main" id="{EF82E2D8-E4BA-4541-B5DE-755901C3F3B5}"/>
              </a:ext>
            </a:extLst>
          </p:cNvPr>
          <p:cNvSpPr/>
          <p:nvPr/>
        </p:nvSpPr>
        <p:spPr>
          <a:xfrm>
            <a:off x="363379" y="6244008"/>
            <a:ext cx="1737360" cy="457200"/>
          </a:xfrm>
          <a:prstGeom prst="chevron">
            <a:avLst>
              <a:gd name="adj" fmla="val 50000"/>
            </a:avLst>
          </a:prstGeom>
          <a:solidFill>
            <a:schemeClr val="accent5">
              <a:lumMod val="5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dirty="0">
                <a:solidFill>
                  <a:schemeClr val="bg1">
                    <a:lumMod val="95000"/>
                  </a:schemeClr>
                </a:solidFill>
                <a:latin typeface="Arial" panose="020B0604020202020204" pitchFamily="34" charset="0"/>
                <a:cs typeface="Arial" panose="020B0604020202020204" pitchFamily="34" charset="0"/>
              </a:rPr>
              <a:t>Overview</a:t>
            </a:r>
            <a:endParaRPr sz="1600" dirty="0">
              <a:solidFill>
                <a:schemeClr val="bg1">
                  <a:lumMod val="95000"/>
                </a:schemeClr>
              </a:solidFill>
              <a:latin typeface="Arial" panose="020B0604020202020204" pitchFamily="34" charset="0"/>
              <a:cs typeface="Arial" panose="020B0604020202020204" pitchFamily="34" charset="0"/>
            </a:endParaRPr>
          </a:p>
        </p:txBody>
      </p:sp>
      <p:sp>
        <p:nvSpPr>
          <p:cNvPr id="7" name="Google Shape;81;p15">
            <a:extLst>
              <a:ext uri="{FF2B5EF4-FFF2-40B4-BE49-F238E27FC236}">
                <a16:creationId xmlns:a16="http://schemas.microsoft.com/office/drawing/2014/main" id="{7ACAD204-0709-4DC9-B2DD-917CE4F49F2F}"/>
              </a:ext>
            </a:extLst>
          </p:cNvPr>
          <p:cNvSpPr/>
          <p:nvPr/>
        </p:nvSpPr>
        <p:spPr>
          <a:xfrm>
            <a:off x="1873579" y="6244008"/>
            <a:ext cx="1737360" cy="457200"/>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dirty="0">
                <a:solidFill>
                  <a:schemeClr val="tx1"/>
                </a:solidFill>
                <a:latin typeface="Arial" panose="020B0604020202020204" pitchFamily="34" charset="0"/>
                <a:cs typeface="Arial" panose="020B0604020202020204" pitchFamily="34" charset="0"/>
              </a:rPr>
              <a:t>Business use case</a:t>
            </a:r>
            <a:endParaRPr sz="1600" dirty="0">
              <a:solidFill>
                <a:schemeClr val="tx1"/>
              </a:solidFill>
              <a:latin typeface="Arial" panose="020B0604020202020204" pitchFamily="34" charset="0"/>
              <a:cs typeface="Arial" panose="020B0604020202020204" pitchFamily="34" charset="0"/>
            </a:endParaRPr>
          </a:p>
        </p:txBody>
      </p:sp>
      <p:sp>
        <p:nvSpPr>
          <p:cNvPr id="8" name="Google Shape;82;p15">
            <a:extLst>
              <a:ext uri="{FF2B5EF4-FFF2-40B4-BE49-F238E27FC236}">
                <a16:creationId xmlns:a16="http://schemas.microsoft.com/office/drawing/2014/main" id="{CB84F00F-99D4-41B5-B738-6247D6ED7C86}"/>
              </a:ext>
            </a:extLst>
          </p:cNvPr>
          <p:cNvSpPr/>
          <p:nvPr/>
        </p:nvSpPr>
        <p:spPr>
          <a:xfrm>
            <a:off x="3384744" y="6244008"/>
            <a:ext cx="1737360" cy="457200"/>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dirty="0">
                <a:latin typeface="Arial" panose="020B0604020202020204" pitchFamily="34" charset="0"/>
                <a:cs typeface="Arial" panose="020B0604020202020204" pitchFamily="34" charset="0"/>
              </a:rPr>
              <a:t>Data Description</a:t>
            </a:r>
            <a:endParaRPr sz="1600" dirty="0">
              <a:latin typeface="Arial" panose="020B0604020202020204" pitchFamily="34" charset="0"/>
              <a:cs typeface="Arial" panose="020B0604020202020204" pitchFamily="34" charset="0"/>
            </a:endParaRPr>
          </a:p>
        </p:txBody>
      </p:sp>
      <p:sp>
        <p:nvSpPr>
          <p:cNvPr id="9" name="Google Shape;83;p15">
            <a:extLst>
              <a:ext uri="{FF2B5EF4-FFF2-40B4-BE49-F238E27FC236}">
                <a16:creationId xmlns:a16="http://schemas.microsoft.com/office/drawing/2014/main" id="{90F6C211-C172-4244-A4A2-5EAEE0835992}"/>
              </a:ext>
            </a:extLst>
          </p:cNvPr>
          <p:cNvSpPr/>
          <p:nvPr/>
        </p:nvSpPr>
        <p:spPr>
          <a:xfrm>
            <a:off x="4896234" y="6241418"/>
            <a:ext cx="1737360" cy="457200"/>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dirty="0">
                <a:latin typeface="Arial" panose="020B0604020202020204" pitchFamily="34" charset="0"/>
                <a:cs typeface="Arial" panose="020B0604020202020204" pitchFamily="34" charset="0"/>
              </a:rPr>
              <a:t>Feature Extraction</a:t>
            </a:r>
            <a:endParaRPr sz="1600" dirty="0">
              <a:latin typeface="Arial" panose="020B0604020202020204" pitchFamily="34" charset="0"/>
              <a:cs typeface="Arial" panose="020B0604020202020204" pitchFamily="34" charset="0"/>
            </a:endParaRPr>
          </a:p>
        </p:txBody>
      </p:sp>
      <p:sp>
        <p:nvSpPr>
          <p:cNvPr id="11" name="Google Shape;80;p15">
            <a:extLst>
              <a:ext uri="{FF2B5EF4-FFF2-40B4-BE49-F238E27FC236}">
                <a16:creationId xmlns:a16="http://schemas.microsoft.com/office/drawing/2014/main" id="{1A52C578-1051-4863-B14A-25632FF9CEC1}"/>
              </a:ext>
            </a:extLst>
          </p:cNvPr>
          <p:cNvSpPr/>
          <p:nvPr/>
        </p:nvSpPr>
        <p:spPr>
          <a:xfrm>
            <a:off x="9424177" y="6244008"/>
            <a:ext cx="1737360" cy="457200"/>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dirty="0">
                <a:latin typeface="Arial" panose="020B0604020202020204" pitchFamily="34" charset="0"/>
                <a:cs typeface="Arial" panose="020B0604020202020204" pitchFamily="34" charset="0"/>
              </a:rPr>
              <a:t>Demo</a:t>
            </a:r>
            <a:endParaRPr sz="1600" dirty="0">
              <a:latin typeface="Arial" panose="020B0604020202020204" pitchFamily="34" charset="0"/>
              <a:cs typeface="Arial" panose="020B0604020202020204" pitchFamily="34" charset="0"/>
            </a:endParaRPr>
          </a:p>
        </p:txBody>
      </p:sp>
      <p:sp>
        <p:nvSpPr>
          <p:cNvPr id="12" name="Rectangle 11">
            <a:extLst>
              <a:ext uri="{FF2B5EF4-FFF2-40B4-BE49-F238E27FC236}">
                <a16:creationId xmlns:a16="http://schemas.microsoft.com/office/drawing/2014/main" id="{956F2F69-D433-444E-8CDB-B2F75404E082}"/>
              </a:ext>
            </a:extLst>
          </p:cNvPr>
          <p:cNvSpPr/>
          <p:nvPr/>
        </p:nvSpPr>
        <p:spPr>
          <a:xfrm>
            <a:off x="562139" y="1090857"/>
            <a:ext cx="10917098" cy="2677656"/>
          </a:xfrm>
          <a:prstGeom prst="rect">
            <a:avLst/>
          </a:prstGeom>
        </p:spPr>
        <p:txBody>
          <a:bodyPr wrap="square">
            <a:spAutoFit/>
          </a:bodyPr>
          <a:lstStyle/>
          <a:p>
            <a:pPr marL="342900" indent="-342900">
              <a:buSzPct val="150000"/>
              <a:buBlip>
                <a:blip r:embed="rId4"/>
              </a:buBlip>
            </a:pPr>
            <a:r>
              <a:rPr lang="en-US" sz="2400" dirty="0">
                <a:latin typeface="Arial" panose="020B0604020202020204" pitchFamily="34" charset="0"/>
                <a:cs typeface="Arial" panose="020B0604020202020204" pitchFamily="34" charset="0"/>
              </a:rPr>
              <a:t> Accents are still a source of error  - even for the most robust ASR</a:t>
            </a:r>
            <a:r>
              <a:rPr lang="en-US" sz="2400" baseline="30000" dirty="0">
                <a:latin typeface="Arial" panose="020B0604020202020204" pitchFamily="34" charset="0"/>
                <a:cs typeface="Arial" panose="020B0604020202020204" pitchFamily="34" charset="0"/>
              </a:rPr>
              <a:t>1</a:t>
            </a:r>
            <a:r>
              <a:rPr lang="en-US" sz="2400" dirty="0">
                <a:latin typeface="Arial" panose="020B0604020202020204" pitchFamily="34" charset="0"/>
                <a:cs typeface="Arial" panose="020B0604020202020204" pitchFamily="34" charset="0"/>
              </a:rPr>
              <a:t> systems</a:t>
            </a:r>
          </a:p>
          <a:p>
            <a:pPr>
              <a:buSzPct val="150000"/>
            </a:pPr>
            <a:endParaRPr lang="en-US" sz="2400" dirty="0">
              <a:latin typeface="Arial" panose="020B0604020202020204" pitchFamily="34" charset="0"/>
              <a:cs typeface="Arial" panose="020B0604020202020204" pitchFamily="34" charset="0"/>
            </a:endParaRPr>
          </a:p>
          <a:p>
            <a:pPr>
              <a:buSzPct val="150000"/>
            </a:pPr>
            <a:endParaRPr lang="en-US" sz="2400" dirty="0">
              <a:latin typeface="Arial" panose="020B0604020202020204" pitchFamily="34" charset="0"/>
              <a:cs typeface="Arial" panose="020B0604020202020204" pitchFamily="34" charset="0"/>
            </a:endParaRPr>
          </a:p>
          <a:p>
            <a:pPr marL="342900" indent="-342900">
              <a:buSzPct val="150000"/>
              <a:buBlip>
                <a:blip r:embed="rId4"/>
              </a:buBlip>
            </a:pPr>
            <a:r>
              <a:rPr lang="en-US" sz="2400" dirty="0">
                <a:latin typeface="Arial" panose="020B0604020202020204" pitchFamily="34" charset="0"/>
                <a:cs typeface="Arial" panose="020B0604020202020204" pitchFamily="34" charset="0"/>
              </a:rPr>
              <a:t> Accent classifier + ASR can theoretically outperform standalone ASR</a:t>
            </a:r>
          </a:p>
          <a:p>
            <a:pPr marL="342900" indent="-342900">
              <a:buSzPct val="150000"/>
              <a:buBlip>
                <a:blip r:embed="rId4"/>
              </a:buBlip>
            </a:pPr>
            <a:endParaRPr lang="en-US" sz="2400" dirty="0">
              <a:latin typeface="Arial" panose="020B0604020202020204" pitchFamily="34" charset="0"/>
              <a:cs typeface="Arial" panose="020B0604020202020204" pitchFamily="34" charset="0"/>
            </a:endParaRPr>
          </a:p>
          <a:p>
            <a:pPr>
              <a:buSzPct val="150000"/>
            </a:pPr>
            <a:endParaRPr lang="en-US" sz="2400" dirty="0">
              <a:latin typeface="Arial" panose="020B0604020202020204" pitchFamily="34" charset="0"/>
              <a:cs typeface="Arial" panose="020B0604020202020204" pitchFamily="34" charset="0"/>
            </a:endParaRPr>
          </a:p>
          <a:p>
            <a:pPr marL="342900" indent="-342900">
              <a:buSzPct val="150000"/>
              <a:buBlip>
                <a:blip r:embed="rId4"/>
              </a:buBlip>
            </a:pPr>
            <a:r>
              <a:rPr lang="en-US" sz="2400" dirty="0">
                <a:latin typeface="Arial" panose="020B0604020202020204" pitchFamily="34" charset="0"/>
                <a:cs typeface="Arial" panose="020B0604020202020204" pitchFamily="34" charset="0"/>
              </a:rPr>
              <a:t> Open up speech recognition to larger and more diverse user groups</a:t>
            </a:r>
          </a:p>
        </p:txBody>
      </p:sp>
      <p:sp>
        <p:nvSpPr>
          <p:cNvPr id="15" name="Rectangle 14">
            <a:extLst>
              <a:ext uri="{FF2B5EF4-FFF2-40B4-BE49-F238E27FC236}">
                <a16:creationId xmlns:a16="http://schemas.microsoft.com/office/drawing/2014/main" id="{A0073B39-B6C3-4578-BC3D-F6A3CACE3B7D}"/>
              </a:ext>
            </a:extLst>
          </p:cNvPr>
          <p:cNvSpPr/>
          <p:nvPr/>
        </p:nvSpPr>
        <p:spPr>
          <a:xfrm>
            <a:off x="515964" y="4647985"/>
            <a:ext cx="11232717" cy="954107"/>
          </a:xfrm>
          <a:prstGeom prst="rect">
            <a:avLst/>
          </a:prstGeom>
          <a:solidFill>
            <a:schemeClr val="accent3">
              <a:lumMod val="20000"/>
              <a:lumOff val="80000"/>
            </a:schemeClr>
          </a:solidFill>
        </p:spPr>
        <p:txBody>
          <a:bodyPr wrap="square">
            <a:spAutoFit/>
          </a:bodyPr>
          <a:lstStyle/>
          <a:p>
            <a:pPr algn="ctr"/>
            <a:r>
              <a:rPr lang="en-US" sz="2800" dirty="0">
                <a:solidFill>
                  <a:srgbClr val="FF0066"/>
                </a:solidFill>
                <a:latin typeface="Arial" panose="020B0604020202020204" pitchFamily="34" charset="0"/>
                <a:cs typeface="Arial" panose="020B0604020202020204" pitchFamily="34" charset="0"/>
              </a:rPr>
              <a:t>An accent classification model can substantially improve current ASR applications </a:t>
            </a:r>
          </a:p>
        </p:txBody>
      </p:sp>
      <p:sp>
        <p:nvSpPr>
          <p:cNvPr id="16" name="TextBox 15">
            <a:extLst>
              <a:ext uri="{FF2B5EF4-FFF2-40B4-BE49-F238E27FC236}">
                <a16:creationId xmlns:a16="http://schemas.microsoft.com/office/drawing/2014/main" id="{BC75F7F4-3924-4D0C-84E5-4E5535E2FCFF}"/>
              </a:ext>
            </a:extLst>
          </p:cNvPr>
          <p:cNvSpPr txBox="1"/>
          <p:nvPr/>
        </p:nvSpPr>
        <p:spPr>
          <a:xfrm>
            <a:off x="363379" y="105239"/>
            <a:ext cx="11537889" cy="646986"/>
          </a:xfrm>
          <a:prstGeom prst="roundRect">
            <a:avLst/>
          </a:prstGeom>
          <a:solidFill>
            <a:schemeClr val="accent5">
              <a:lumMod val="50000"/>
            </a:schemeClr>
          </a:solidFill>
        </p:spPr>
        <p:txBody>
          <a:bodyPr wrap="square" rtlCol="0">
            <a:spAutoFit/>
          </a:bodyPr>
          <a:lstStyle/>
          <a:p>
            <a:r>
              <a:rPr lang="en-US" sz="3200" dirty="0">
                <a:solidFill>
                  <a:schemeClr val="bg1">
                    <a:lumMod val="85000"/>
                  </a:schemeClr>
                </a:solidFill>
                <a:latin typeface="Arial Rounded MT Bold" panose="020F0704030504030204" pitchFamily="34" charset="0"/>
              </a:rPr>
              <a:t>Why Accent Classifier?</a:t>
            </a:r>
          </a:p>
        </p:txBody>
      </p:sp>
      <p:sp>
        <p:nvSpPr>
          <p:cNvPr id="14" name="Google Shape;80;p15">
            <a:extLst>
              <a:ext uri="{FF2B5EF4-FFF2-40B4-BE49-F238E27FC236}">
                <a16:creationId xmlns:a16="http://schemas.microsoft.com/office/drawing/2014/main" id="{C42D564B-635E-42F4-8680-B6A3BE4C4F31}"/>
              </a:ext>
            </a:extLst>
          </p:cNvPr>
          <p:cNvSpPr/>
          <p:nvPr/>
        </p:nvSpPr>
        <p:spPr>
          <a:xfrm>
            <a:off x="7918370" y="6243878"/>
            <a:ext cx="1737360" cy="457200"/>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dirty="0">
                <a:latin typeface="Arial" panose="020B0604020202020204" pitchFamily="34" charset="0"/>
                <a:cs typeface="Arial" panose="020B0604020202020204" pitchFamily="34" charset="0"/>
              </a:rPr>
              <a:t>Conclusion</a:t>
            </a:r>
            <a:endParaRPr sz="1600" dirty="0">
              <a:latin typeface="Arial" panose="020B0604020202020204" pitchFamily="34" charset="0"/>
              <a:cs typeface="Arial" panose="020B0604020202020204" pitchFamily="34" charset="0"/>
            </a:endParaRPr>
          </a:p>
        </p:txBody>
      </p:sp>
      <p:sp>
        <p:nvSpPr>
          <p:cNvPr id="17" name="Google Shape;80;p15">
            <a:extLst>
              <a:ext uri="{FF2B5EF4-FFF2-40B4-BE49-F238E27FC236}">
                <a16:creationId xmlns:a16="http://schemas.microsoft.com/office/drawing/2014/main" id="{A0004E37-CDAF-41F8-A400-3064F5963B82}"/>
              </a:ext>
            </a:extLst>
          </p:cNvPr>
          <p:cNvSpPr/>
          <p:nvPr/>
        </p:nvSpPr>
        <p:spPr>
          <a:xfrm>
            <a:off x="6404689" y="6239940"/>
            <a:ext cx="1737360" cy="457200"/>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dirty="0">
                <a:latin typeface="Arial" panose="020B0604020202020204" pitchFamily="34" charset="0"/>
                <a:cs typeface="Arial" panose="020B0604020202020204" pitchFamily="34" charset="0"/>
              </a:rPr>
              <a:t>Model Summary</a:t>
            </a:r>
            <a:endParaRPr sz="1600" dirty="0">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69514171-2F6B-4C07-8C7D-E9AD526A6B19}"/>
              </a:ext>
            </a:extLst>
          </p:cNvPr>
          <p:cNvSpPr/>
          <p:nvPr/>
        </p:nvSpPr>
        <p:spPr>
          <a:xfrm>
            <a:off x="562140" y="5802081"/>
            <a:ext cx="10917097" cy="276999"/>
          </a:xfrm>
          <a:prstGeom prst="rect">
            <a:avLst/>
          </a:prstGeom>
        </p:spPr>
        <p:txBody>
          <a:bodyPr wrap="square">
            <a:spAutoFit/>
          </a:bodyPr>
          <a:lstStyle/>
          <a:p>
            <a:pPr>
              <a:buSzPct val="200000"/>
            </a:pPr>
            <a:r>
              <a:rPr lang="en-US" sz="1200" dirty="0">
                <a:latin typeface="Arial" panose="020B0604020202020204" pitchFamily="34" charset="0"/>
                <a:cs typeface="Arial" panose="020B0604020202020204" pitchFamily="34" charset="0"/>
              </a:rPr>
              <a:t>1 - Automatic speech recognition</a:t>
            </a:r>
          </a:p>
        </p:txBody>
      </p:sp>
    </p:spTree>
    <p:extLst>
      <p:ext uri="{BB962C8B-B14F-4D97-AF65-F5344CB8AC3E}">
        <p14:creationId xmlns:p14="http://schemas.microsoft.com/office/powerpoint/2010/main" val="15758451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Google Shape;79;p15">
            <a:extLst>
              <a:ext uri="{FF2B5EF4-FFF2-40B4-BE49-F238E27FC236}">
                <a16:creationId xmlns:a16="http://schemas.microsoft.com/office/drawing/2014/main" id="{EF82E2D8-E4BA-4541-B5DE-755901C3F3B5}"/>
              </a:ext>
            </a:extLst>
          </p:cNvPr>
          <p:cNvSpPr/>
          <p:nvPr/>
        </p:nvSpPr>
        <p:spPr>
          <a:xfrm>
            <a:off x="363379" y="6244008"/>
            <a:ext cx="1737360" cy="457200"/>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dirty="0">
                <a:latin typeface="Arial" panose="020B0604020202020204" pitchFamily="34" charset="0"/>
                <a:cs typeface="Arial" panose="020B0604020202020204" pitchFamily="34" charset="0"/>
              </a:rPr>
              <a:t>Overview</a:t>
            </a:r>
            <a:endParaRPr sz="1600" dirty="0">
              <a:latin typeface="Arial" panose="020B0604020202020204" pitchFamily="34" charset="0"/>
              <a:cs typeface="Arial" panose="020B0604020202020204" pitchFamily="34" charset="0"/>
            </a:endParaRPr>
          </a:p>
        </p:txBody>
      </p:sp>
      <p:sp>
        <p:nvSpPr>
          <p:cNvPr id="7" name="Google Shape;81;p15">
            <a:extLst>
              <a:ext uri="{FF2B5EF4-FFF2-40B4-BE49-F238E27FC236}">
                <a16:creationId xmlns:a16="http://schemas.microsoft.com/office/drawing/2014/main" id="{7ACAD204-0709-4DC9-B2DD-917CE4F49F2F}"/>
              </a:ext>
            </a:extLst>
          </p:cNvPr>
          <p:cNvSpPr/>
          <p:nvPr/>
        </p:nvSpPr>
        <p:spPr>
          <a:xfrm>
            <a:off x="1873579" y="6244008"/>
            <a:ext cx="1737360" cy="457200"/>
          </a:xfrm>
          <a:prstGeom prst="chevron">
            <a:avLst>
              <a:gd name="adj" fmla="val 50000"/>
            </a:avLst>
          </a:prstGeom>
          <a:solidFill>
            <a:schemeClr val="accent5">
              <a:lumMod val="5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dirty="0">
                <a:solidFill>
                  <a:schemeClr val="bg1">
                    <a:lumMod val="95000"/>
                  </a:schemeClr>
                </a:solidFill>
                <a:latin typeface="Arial" panose="020B0604020202020204" pitchFamily="34" charset="0"/>
                <a:cs typeface="Arial" panose="020B0604020202020204" pitchFamily="34" charset="0"/>
              </a:rPr>
              <a:t>Business use case</a:t>
            </a:r>
            <a:endParaRPr sz="1600" dirty="0">
              <a:solidFill>
                <a:schemeClr val="bg1">
                  <a:lumMod val="95000"/>
                </a:schemeClr>
              </a:solidFill>
              <a:latin typeface="Arial" panose="020B0604020202020204" pitchFamily="34" charset="0"/>
              <a:cs typeface="Arial" panose="020B0604020202020204" pitchFamily="34" charset="0"/>
            </a:endParaRPr>
          </a:p>
        </p:txBody>
      </p:sp>
      <p:sp>
        <p:nvSpPr>
          <p:cNvPr id="8" name="Google Shape;82;p15">
            <a:extLst>
              <a:ext uri="{FF2B5EF4-FFF2-40B4-BE49-F238E27FC236}">
                <a16:creationId xmlns:a16="http://schemas.microsoft.com/office/drawing/2014/main" id="{CB84F00F-99D4-41B5-B738-6247D6ED7C86}"/>
              </a:ext>
            </a:extLst>
          </p:cNvPr>
          <p:cNvSpPr/>
          <p:nvPr/>
        </p:nvSpPr>
        <p:spPr>
          <a:xfrm>
            <a:off x="3384744" y="6244008"/>
            <a:ext cx="1737360" cy="457200"/>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dirty="0">
                <a:latin typeface="Arial" panose="020B0604020202020204" pitchFamily="34" charset="0"/>
                <a:cs typeface="Arial" panose="020B0604020202020204" pitchFamily="34" charset="0"/>
              </a:rPr>
              <a:t>Data Description</a:t>
            </a:r>
            <a:endParaRPr sz="1600" dirty="0">
              <a:latin typeface="Arial" panose="020B0604020202020204" pitchFamily="34" charset="0"/>
              <a:cs typeface="Arial" panose="020B0604020202020204" pitchFamily="34" charset="0"/>
            </a:endParaRPr>
          </a:p>
        </p:txBody>
      </p:sp>
      <p:sp>
        <p:nvSpPr>
          <p:cNvPr id="9" name="Google Shape;83;p15">
            <a:extLst>
              <a:ext uri="{FF2B5EF4-FFF2-40B4-BE49-F238E27FC236}">
                <a16:creationId xmlns:a16="http://schemas.microsoft.com/office/drawing/2014/main" id="{90F6C211-C172-4244-A4A2-5EAEE0835992}"/>
              </a:ext>
            </a:extLst>
          </p:cNvPr>
          <p:cNvSpPr/>
          <p:nvPr/>
        </p:nvSpPr>
        <p:spPr>
          <a:xfrm>
            <a:off x="4896234" y="6241418"/>
            <a:ext cx="1737360" cy="457200"/>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dirty="0">
                <a:latin typeface="Arial" panose="020B0604020202020204" pitchFamily="34" charset="0"/>
                <a:cs typeface="Arial" panose="020B0604020202020204" pitchFamily="34" charset="0"/>
              </a:rPr>
              <a:t>Feature Extraction</a:t>
            </a:r>
            <a:endParaRPr sz="1600" dirty="0">
              <a:latin typeface="Arial" panose="020B0604020202020204" pitchFamily="34" charset="0"/>
              <a:cs typeface="Arial" panose="020B0604020202020204" pitchFamily="34" charset="0"/>
            </a:endParaRPr>
          </a:p>
        </p:txBody>
      </p:sp>
      <p:sp>
        <p:nvSpPr>
          <p:cNvPr id="11" name="Google Shape;80;p15">
            <a:extLst>
              <a:ext uri="{FF2B5EF4-FFF2-40B4-BE49-F238E27FC236}">
                <a16:creationId xmlns:a16="http://schemas.microsoft.com/office/drawing/2014/main" id="{1A52C578-1051-4863-B14A-25632FF9CEC1}"/>
              </a:ext>
            </a:extLst>
          </p:cNvPr>
          <p:cNvSpPr/>
          <p:nvPr/>
        </p:nvSpPr>
        <p:spPr>
          <a:xfrm>
            <a:off x="9424177" y="6244008"/>
            <a:ext cx="1737360" cy="457200"/>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dirty="0">
                <a:latin typeface="Arial" panose="020B0604020202020204" pitchFamily="34" charset="0"/>
                <a:cs typeface="Arial" panose="020B0604020202020204" pitchFamily="34" charset="0"/>
              </a:rPr>
              <a:t>Demo</a:t>
            </a:r>
            <a:endParaRPr sz="1600" dirty="0">
              <a:latin typeface="Arial" panose="020B0604020202020204" pitchFamily="34" charset="0"/>
              <a:cs typeface="Arial" panose="020B0604020202020204" pitchFamily="34" charset="0"/>
            </a:endParaRPr>
          </a:p>
        </p:txBody>
      </p:sp>
      <p:sp>
        <p:nvSpPr>
          <p:cNvPr id="16" name="TextBox 15">
            <a:extLst>
              <a:ext uri="{FF2B5EF4-FFF2-40B4-BE49-F238E27FC236}">
                <a16:creationId xmlns:a16="http://schemas.microsoft.com/office/drawing/2014/main" id="{BC75F7F4-3924-4D0C-84E5-4E5535E2FCFF}"/>
              </a:ext>
            </a:extLst>
          </p:cNvPr>
          <p:cNvSpPr txBox="1"/>
          <p:nvPr/>
        </p:nvSpPr>
        <p:spPr>
          <a:xfrm>
            <a:off x="363379" y="105239"/>
            <a:ext cx="11537889" cy="646986"/>
          </a:xfrm>
          <a:prstGeom prst="roundRect">
            <a:avLst/>
          </a:prstGeom>
          <a:solidFill>
            <a:schemeClr val="accent5">
              <a:lumMod val="50000"/>
            </a:schemeClr>
          </a:solidFill>
        </p:spPr>
        <p:txBody>
          <a:bodyPr wrap="square" rtlCol="0">
            <a:spAutoFit/>
          </a:bodyPr>
          <a:lstStyle/>
          <a:p>
            <a:r>
              <a:rPr lang="en-US" sz="3200" dirty="0">
                <a:solidFill>
                  <a:schemeClr val="bg1">
                    <a:lumMod val="85000"/>
                  </a:schemeClr>
                </a:solidFill>
                <a:latin typeface="Arial Rounded MT Bold" panose="020F0704030504030204" pitchFamily="34" charset="0"/>
              </a:rPr>
              <a:t>Applications</a:t>
            </a:r>
          </a:p>
        </p:txBody>
      </p:sp>
      <p:sp>
        <p:nvSpPr>
          <p:cNvPr id="14" name="Google Shape;80;p15">
            <a:extLst>
              <a:ext uri="{FF2B5EF4-FFF2-40B4-BE49-F238E27FC236}">
                <a16:creationId xmlns:a16="http://schemas.microsoft.com/office/drawing/2014/main" id="{C42D564B-635E-42F4-8680-B6A3BE4C4F31}"/>
              </a:ext>
            </a:extLst>
          </p:cNvPr>
          <p:cNvSpPr/>
          <p:nvPr/>
        </p:nvSpPr>
        <p:spPr>
          <a:xfrm>
            <a:off x="7918370" y="6243878"/>
            <a:ext cx="1737360" cy="457200"/>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dirty="0">
                <a:latin typeface="Arial" panose="020B0604020202020204" pitchFamily="34" charset="0"/>
                <a:cs typeface="Arial" panose="020B0604020202020204" pitchFamily="34" charset="0"/>
              </a:rPr>
              <a:t>Conclusion</a:t>
            </a:r>
            <a:endParaRPr sz="1600" dirty="0">
              <a:latin typeface="Arial" panose="020B0604020202020204" pitchFamily="34" charset="0"/>
              <a:cs typeface="Arial" panose="020B0604020202020204" pitchFamily="34" charset="0"/>
            </a:endParaRPr>
          </a:p>
        </p:txBody>
      </p:sp>
      <p:sp>
        <p:nvSpPr>
          <p:cNvPr id="17" name="Google Shape;80;p15">
            <a:extLst>
              <a:ext uri="{FF2B5EF4-FFF2-40B4-BE49-F238E27FC236}">
                <a16:creationId xmlns:a16="http://schemas.microsoft.com/office/drawing/2014/main" id="{A0004E37-CDAF-41F8-A400-3064F5963B82}"/>
              </a:ext>
            </a:extLst>
          </p:cNvPr>
          <p:cNvSpPr/>
          <p:nvPr/>
        </p:nvSpPr>
        <p:spPr>
          <a:xfrm>
            <a:off x="6404689" y="6239940"/>
            <a:ext cx="1737360" cy="457200"/>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dirty="0">
                <a:latin typeface="Arial" panose="020B0604020202020204" pitchFamily="34" charset="0"/>
                <a:cs typeface="Arial" panose="020B0604020202020204" pitchFamily="34" charset="0"/>
              </a:rPr>
              <a:t>Model Summary</a:t>
            </a:r>
            <a:endParaRPr sz="1600" dirty="0">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3512F4B4-8351-4230-A9B3-FDDAA8681C45}"/>
              </a:ext>
            </a:extLst>
          </p:cNvPr>
          <p:cNvSpPr/>
          <p:nvPr/>
        </p:nvSpPr>
        <p:spPr>
          <a:xfrm>
            <a:off x="536973" y="1333161"/>
            <a:ext cx="6352100" cy="4031873"/>
          </a:xfrm>
          <a:prstGeom prst="rect">
            <a:avLst/>
          </a:prstGeom>
        </p:spPr>
        <p:txBody>
          <a:bodyPr wrap="square">
            <a:spAutoFit/>
          </a:bodyPr>
          <a:lstStyle/>
          <a:p>
            <a:pPr marL="285750" indent="-285750">
              <a:buSzPct val="200000"/>
              <a:buBlip>
                <a:blip r:embed="rId3"/>
              </a:buBlip>
            </a:pPr>
            <a:r>
              <a:rPr lang="en-US" sz="2400" dirty="0">
                <a:latin typeface="Arial" panose="020B0604020202020204" pitchFamily="34" charset="0"/>
                <a:cs typeface="Arial" panose="020B0604020202020204" pitchFamily="34" charset="0"/>
              </a:rPr>
              <a:t>   Forensic Sciences</a:t>
            </a:r>
          </a:p>
          <a:p>
            <a:pPr marL="285750" indent="-285750">
              <a:buBlip>
                <a:blip r:embed="rId3">
                  <a:extLst>
                    <a:ext uri="{837473B0-CC2E-450A-ABE3-18F120FF3D39}">
                      <a1611:picAttrSrcUrl xmlns:a1611="http://schemas.microsoft.com/office/drawing/2016/11/main" r:id="rId4"/>
                    </a:ext>
                  </a:extLst>
                </a:blip>
              </a:buBlip>
            </a:pPr>
            <a:endParaRPr lang="en-US" sz="2400" dirty="0">
              <a:latin typeface="Arial" panose="020B0604020202020204" pitchFamily="34" charset="0"/>
              <a:cs typeface="Arial" panose="020B0604020202020204" pitchFamily="34" charset="0"/>
            </a:endParaRPr>
          </a:p>
          <a:p>
            <a:endParaRPr lang="en-US" sz="2400" dirty="0">
              <a:latin typeface="Arial" panose="020B0604020202020204" pitchFamily="34" charset="0"/>
              <a:cs typeface="Arial" panose="020B0604020202020204" pitchFamily="34" charset="0"/>
            </a:endParaRPr>
          </a:p>
          <a:p>
            <a:pPr marL="285750" indent="-285750">
              <a:buSzPct val="200000"/>
              <a:buBlip>
                <a:blip r:embed="rId3">
                  <a:extLst>
                    <a:ext uri="{837473B0-CC2E-450A-ABE3-18F120FF3D39}">
                      <a1611:picAttrSrcUrl xmlns:a1611="http://schemas.microsoft.com/office/drawing/2016/11/main" r:id="rId4"/>
                    </a:ext>
                  </a:extLst>
                </a:blip>
              </a:buBlip>
            </a:pPr>
            <a:r>
              <a:rPr lang="en-US" sz="2400" dirty="0">
                <a:latin typeface="Arial" panose="020B0604020202020204" pitchFamily="34" charset="0"/>
                <a:cs typeface="Arial" panose="020B0604020202020204" pitchFamily="34" charset="0"/>
              </a:rPr>
              <a:t>   Speech Recognition</a:t>
            </a:r>
          </a:p>
          <a:p>
            <a:pPr>
              <a:buSzPct val="200000"/>
            </a:pPr>
            <a:r>
              <a:rPr lang="en-US" sz="2400"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Speech-to-text (e.g. automatic captioning 			   and dictation tools)</a:t>
            </a:r>
          </a:p>
          <a:p>
            <a:pPr>
              <a:buSzPct val="200000"/>
            </a:pPr>
            <a:r>
              <a:rPr lang="en-US" sz="2000" dirty="0">
                <a:latin typeface="Arial" panose="020B0604020202020204" pitchFamily="34" charset="0"/>
                <a:cs typeface="Arial" panose="020B0604020202020204" pitchFamily="34" charset="0"/>
              </a:rPr>
              <a:t>	    Automated answering services </a:t>
            </a:r>
            <a:endParaRPr lang="en-US" sz="2400" dirty="0">
              <a:latin typeface="Arial" panose="020B0604020202020204" pitchFamily="34" charset="0"/>
              <a:cs typeface="Arial" panose="020B0604020202020204" pitchFamily="34" charset="0"/>
            </a:endParaRPr>
          </a:p>
          <a:p>
            <a:pPr>
              <a:buSzPct val="200000"/>
            </a:pPr>
            <a:endParaRPr lang="en-US" sz="2400" dirty="0">
              <a:latin typeface="Arial" panose="020B0604020202020204" pitchFamily="34" charset="0"/>
              <a:cs typeface="Arial" panose="020B0604020202020204" pitchFamily="34" charset="0"/>
            </a:endParaRPr>
          </a:p>
          <a:p>
            <a:pPr marL="285750" indent="-285750">
              <a:buSzPct val="200000"/>
              <a:buBlip>
                <a:blip r:embed="rId3">
                  <a:extLst>
                    <a:ext uri="{837473B0-CC2E-450A-ABE3-18F120FF3D39}">
                      <a1611:picAttrSrcUrl xmlns:a1611="http://schemas.microsoft.com/office/drawing/2016/11/main" r:id="rId4"/>
                    </a:ext>
                  </a:extLst>
                </a:blip>
              </a:buBlip>
            </a:pPr>
            <a:r>
              <a:rPr lang="en-US" sz="2400" dirty="0">
                <a:latin typeface="Arial" panose="020B0604020202020204" pitchFamily="34" charset="0"/>
                <a:cs typeface="Arial" panose="020B0604020202020204" pitchFamily="34" charset="0"/>
              </a:rPr>
              <a:t>   Speech Generation and Alteration</a:t>
            </a:r>
          </a:p>
          <a:p>
            <a:pPr>
              <a:buSzPct val="200000"/>
            </a:pPr>
            <a:r>
              <a:rPr lang="en-US" sz="2000" dirty="0">
                <a:latin typeface="Arial" panose="020B0604020202020204" pitchFamily="34" charset="0"/>
                <a:cs typeface="Arial" panose="020B0604020202020204" pitchFamily="34" charset="0"/>
              </a:rPr>
              <a:t>	    Interactive voice responses</a:t>
            </a:r>
          </a:p>
          <a:p>
            <a:pPr>
              <a:buSzPct val="200000"/>
            </a:pPr>
            <a:r>
              <a:rPr lang="en-US" sz="2000" dirty="0">
                <a:latin typeface="Arial" panose="020B0604020202020204" pitchFamily="34" charset="0"/>
                <a:cs typeface="Arial" panose="020B0604020202020204" pitchFamily="34" charset="0"/>
              </a:rPr>
              <a:t>	    Entertainment and media</a:t>
            </a:r>
          </a:p>
        </p:txBody>
      </p:sp>
      <p:pic>
        <p:nvPicPr>
          <p:cNvPr id="18" name="Picture 4">
            <a:extLst>
              <a:ext uri="{FF2B5EF4-FFF2-40B4-BE49-F238E27FC236}">
                <a16:creationId xmlns:a16="http://schemas.microsoft.com/office/drawing/2014/main" id="{CADCFA4B-24DF-4A9B-B796-229188FBF6B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87517" y="1276481"/>
            <a:ext cx="5715000" cy="253841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6">
            <a:extLst>
              <a:ext uri="{FF2B5EF4-FFF2-40B4-BE49-F238E27FC236}">
                <a16:creationId xmlns:a16="http://schemas.microsoft.com/office/drawing/2014/main" id="{DF351DE5-CB77-4F8D-944D-0B2CEFE137F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91979" y="3384900"/>
            <a:ext cx="2857500"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98824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Google Shape;79;p15">
            <a:extLst>
              <a:ext uri="{FF2B5EF4-FFF2-40B4-BE49-F238E27FC236}">
                <a16:creationId xmlns:a16="http://schemas.microsoft.com/office/drawing/2014/main" id="{EF82E2D8-E4BA-4541-B5DE-755901C3F3B5}"/>
              </a:ext>
            </a:extLst>
          </p:cNvPr>
          <p:cNvSpPr/>
          <p:nvPr/>
        </p:nvSpPr>
        <p:spPr>
          <a:xfrm>
            <a:off x="363379" y="6244008"/>
            <a:ext cx="1737360" cy="457200"/>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dirty="0">
                <a:latin typeface="Arial" panose="020B0604020202020204" pitchFamily="34" charset="0"/>
                <a:cs typeface="Arial" panose="020B0604020202020204" pitchFamily="34" charset="0"/>
              </a:rPr>
              <a:t>Overview</a:t>
            </a:r>
            <a:endParaRPr sz="1600" dirty="0">
              <a:latin typeface="Arial" panose="020B0604020202020204" pitchFamily="34" charset="0"/>
              <a:cs typeface="Arial" panose="020B0604020202020204" pitchFamily="34" charset="0"/>
            </a:endParaRPr>
          </a:p>
        </p:txBody>
      </p:sp>
      <p:sp>
        <p:nvSpPr>
          <p:cNvPr id="7" name="Google Shape;81;p15">
            <a:extLst>
              <a:ext uri="{FF2B5EF4-FFF2-40B4-BE49-F238E27FC236}">
                <a16:creationId xmlns:a16="http://schemas.microsoft.com/office/drawing/2014/main" id="{7ACAD204-0709-4DC9-B2DD-917CE4F49F2F}"/>
              </a:ext>
            </a:extLst>
          </p:cNvPr>
          <p:cNvSpPr/>
          <p:nvPr/>
        </p:nvSpPr>
        <p:spPr>
          <a:xfrm>
            <a:off x="1873579" y="6244008"/>
            <a:ext cx="1737360" cy="457200"/>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dirty="0">
                <a:latin typeface="Arial" panose="020B0604020202020204" pitchFamily="34" charset="0"/>
                <a:cs typeface="Arial" panose="020B0604020202020204" pitchFamily="34" charset="0"/>
              </a:rPr>
              <a:t>Business use case</a:t>
            </a:r>
            <a:endParaRPr sz="1600" dirty="0">
              <a:latin typeface="Arial" panose="020B0604020202020204" pitchFamily="34" charset="0"/>
              <a:cs typeface="Arial" panose="020B0604020202020204" pitchFamily="34" charset="0"/>
            </a:endParaRPr>
          </a:p>
        </p:txBody>
      </p:sp>
      <p:sp>
        <p:nvSpPr>
          <p:cNvPr id="8" name="Google Shape;82;p15">
            <a:extLst>
              <a:ext uri="{FF2B5EF4-FFF2-40B4-BE49-F238E27FC236}">
                <a16:creationId xmlns:a16="http://schemas.microsoft.com/office/drawing/2014/main" id="{CB84F00F-99D4-41B5-B738-6247D6ED7C86}"/>
              </a:ext>
            </a:extLst>
          </p:cNvPr>
          <p:cNvSpPr/>
          <p:nvPr/>
        </p:nvSpPr>
        <p:spPr>
          <a:xfrm>
            <a:off x="3384744" y="6244008"/>
            <a:ext cx="1737360" cy="457200"/>
          </a:xfrm>
          <a:prstGeom prst="chevron">
            <a:avLst>
              <a:gd name="adj" fmla="val 50000"/>
            </a:avLst>
          </a:prstGeom>
          <a:solidFill>
            <a:schemeClr val="accent5">
              <a:lumMod val="5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dirty="0">
                <a:solidFill>
                  <a:schemeClr val="bg1"/>
                </a:solidFill>
                <a:latin typeface="Arial" panose="020B0604020202020204" pitchFamily="34" charset="0"/>
                <a:cs typeface="Arial" panose="020B0604020202020204" pitchFamily="34" charset="0"/>
              </a:rPr>
              <a:t>Data Description</a:t>
            </a:r>
            <a:endParaRPr sz="1600" dirty="0">
              <a:solidFill>
                <a:schemeClr val="bg1"/>
              </a:solidFill>
              <a:latin typeface="Arial" panose="020B0604020202020204" pitchFamily="34" charset="0"/>
              <a:cs typeface="Arial" panose="020B0604020202020204" pitchFamily="34" charset="0"/>
            </a:endParaRPr>
          </a:p>
        </p:txBody>
      </p:sp>
      <p:sp>
        <p:nvSpPr>
          <p:cNvPr id="9" name="Google Shape;83;p15">
            <a:extLst>
              <a:ext uri="{FF2B5EF4-FFF2-40B4-BE49-F238E27FC236}">
                <a16:creationId xmlns:a16="http://schemas.microsoft.com/office/drawing/2014/main" id="{90F6C211-C172-4244-A4A2-5EAEE0835992}"/>
              </a:ext>
            </a:extLst>
          </p:cNvPr>
          <p:cNvSpPr/>
          <p:nvPr/>
        </p:nvSpPr>
        <p:spPr>
          <a:xfrm>
            <a:off x="4896234" y="6241418"/>
            <a:ext cx="1737360" cy="457200"/>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dirty="0">
                <a:latin typeface="Arial" panose="020B0604020202020204" pitchFamily="34" charset="0"/>
                <a:cs typeface="Arial" panose="020B0604020202020204" pitchFamily="34" charset="0"/>
              </a:rPr>
              <a:t>Feature Extraction</a:t>
            </a:r>
            <a:endParaRPr sz="1600" dirty="0">
              <a:latin typeface="Arial" panose="020B0604020202020204" pitchFamily="34" charset="0"/>
              <a:cs typeface="Arial" panose="020B0604020202020204" pitchFamily="34" charset="0"/>
            </a:endParaRPr>
          </a:p>
        </p:txBody>
      </p:sp>
      <p:sp>
        <p:nvSpPr>
          <p:cNvPr id="11" name="Google Shape;80;p15">
            <a:extLst>
              <a:ext uri="{FF2B5EF4-FFF2-40B4-BE49-F238E27FC236}">
                <a16:creationId xmlns:a16="http://schemas.microsoft.com/office/drawing/2014/main" id="{1A52C578-1051-4863-B14A-25632FF9CEC1}"/>
              </a:ext>
            </a:extLst>
          </p:cNvPr>
          <p:cNvSpPr/>
          <p:nvPr/>
        </p:nvSpPr>
        <p:spPr>
          <a:xfrm>
            <a:off x="9424177" y="6244008"/>
            <a:ext cx="1737360" cy="457200"/>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dirty="0">
                <a:latin typeface="Arial" panose="020B0604020202020204" pitchFamily="34" charset="0"/>
                <a:cs typeface="Arial" panose="020B0604020202020204" pitchFamily="34" charset="0"/>
              </a:rPr>
              <a:t>Demo</a:t>
            </a:r>
            <a:endParaRPr sz="1600" dirty="0">
              <a:latin typeface="Arial" panose="020B0604020202020204" pitchFamily="34" charset="0"/>
              <a:cs typeface="Arial" panose="020B0604020202020204" pitchFamily="34" charset="0"/>
            </a:endParaRPr>
          </a:p>
        </p:txBody>
      </p:sp>
      <p:sp>
        <p:nvSpPr>
          <p:cNvPr id="16" name="TextBox 15">
            <a:extLst>
              <a:ext uri="{FF2B5EF4-FFF2-40B4-BE49-F238E27FC236}">
                <a16:creationId xmlns:a16="http://schemas.microsoft.com/office/drawing/2014/main" id="{BC75F7F4-3924-4D0C-84E5-4E5535E2FCFF}"/>
              </a:ext>
            </a:extLst>
          </p:cNvPr>
          <p:cNvSpPr txBox="1"/>
          <p:nvPr/>
        </p:nvSpPr>
        <p:spPr>
          <a:xfrm>
            <a:off x="363379" y="105239"/>
            <a:ext cx="11537889" cy="646986"/>
          </a:xfrm>
          <a:prstGeom prst="roundRect">
            <a:avLst/>
          </a:prstGeom>
          <a:solidFill>
            <a:schemeClr val="accent5">
              <a:lumMod val="50000"/>
            </a:schemeClr>
          </a:solidFill>
        </p:spPr>
        <p:txBody>
          <a:bodyPr wrap="square" rtlCol="0">
            <a:spAutoFit/>
          </a:bodyPr>
          <a:lstStyle/>
          <a:p>
            <a:r>
              <a:rPr lang="en-US" sz="3200" dirty="0">
                <a:solidFill>
                  <a:schemeClr val="bg1">
                    <a:lumMod val="85000"/>
                  </a:schemeClr>
                </a:solidFill>
                <a:latin typeface="Arial Rounded MT Bold" panose="020F0704030504030204" pitchFamily="34" charset="0"/>
              </a:rPr>
              <a:t>Data Source: Common Voice Mozilla</a:t>
            </a:r>
          </a:p>
        </p:txBody>
      </p:sp>
      <p:sp>
        <p:nvSpPr>
          <p:cNvPr id="14" name="Google Shape;80;p15">
            <a:extLst>
              <a:ext uri="{FF2B5EF4-FFF2-40B4-BE49-F238E27FC236}">
                <a16:creationId xmlns:a16="http://schemas.microsoft.com/office/drawing/2014/main" id="{C42D564B-635E-42F4-8680-B6A3BE4C4F31}"/>
              </a:ext>
            </a:extLst>
          </p:cNvPr>
          <p:cNvSpPr/>
          <p:nvPr/>
        </p:nvSpPr>
        <p:spPr>
          <a:xfrm>
            <a:off x="7918370" y="6243878"/>
            <a:ext cx="1737360" cy="457200"/>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dirty="0">
                <a:latin typeface="Arial" panose="020B0604020202020204" pitchFamily="34" charset="0"/>
                <a:cs typeface="Arial" panose="020B0604020202020204" pitchFamily="34" charset="0"/>
              </a:rPr>
              <a:t>Conclusion</a:t>
            </a:r>
            <a:endParaRPr sz="1600" dirty="0">
              <a:latin typeface="Arial" panose="020B0604020202020204" pitchFamily="34" charset="0"/>
              <a:cs typeface="Arial" panose="020B0604020202020204" pitchFamily="34" charset="0"/>
            </a:endParaRPr>
          </a:p>
        </p:txBody>
      </p:sp>
      <p:sp>
        <p:nvSpPr>
          <p:cNvPr id="17" name="Google Shape;80;p15">
            <a:extLst>
              <a:ext uri="{FF2B5EF4-FFF2-40B4-BE49-F238E27FC236}">
                <a16:creationId xmlns:a16="http://schemas.microsoft.com/office/drawing/2014/main" id="{A0004E37-CDAF-41F8-A400-3064F5963B82}"/>
              </a:ext>
            </a:extLst>
          </p:cNvPr>
          <p:cNvSpPr/>
          <p:nvPr/>
        </p:nvSpPr>
        <p:spPr>
          <a:xfrm>
            <a:off x="6404689" y="6239940"/>
            <a:ext cx="1737360" cy="457200"/>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dirty="0">
                <a:latin typeface="Arial" panose="020B0604020202020204" pitchFamily="34" charset="0"/>
                <a:cs typeface="Arial" panose="020B0604020202020204" pitchFamily="34" charset="0"/>
              </a:rPr>
              <a:t>Model Summary</a:t>
            </a:r>
            <a:endParaRPr sz="1600" dirty="0">
              <a:latin typeface="Arial" panose="020B0604020202020204" pitchFamily="34" charset="0"/>
              <a:cs typeface="Arial" panose="020B0604020202020204" pitchFamily="34" charset="0"/>
            </a:endParaRPr>
          </a:p>
        </p:txBody>
      </p:sp>
      <p:sp>
        <p:nvSpPr>
          <p:cNvPr id="12" name="Rectangle 11">
            <a:extLst>
              <a:ext uri="{FF2B5EF4-FFF2-40B4-BE49-F238E27FC236}">
                <a16:creationId xmlns:a16="http://schemas.microsoft.com/office/drawing/2014/main" id="{E8CB8E93-A704-4E12-B2C0-DD788A1D2D18}"/>
              </a:ext>
            </a:extLst>
          </p:cNvPr>
          <p:cNvSpPr/>
          <p:nvPr/>
        </p:nvSpPr>
        <p:spPr>
          <a:xfrm>
            <a:off x="439532" y="1056655"/>
            <a:ext cx="8346328" cy="4154984"/>
          </a:xfrm>
          <a:prstGeom prst="rect">
            <a:avLst/>
          </a:prstGeom>
        </p:spPr>
        <p:txBody>
          <a:bodyPr wrap="square">
            <a:spAutoFit/>
          </a:bodyPr>
          <a:lstStyle/>
          <a:p>
            <a:pPr marL="285750" indent="-285750">
              <a:buSzPct val="200000"/>
              <a:buBlip>
                <a:blip r:embed="rId3">
                  <a:extLst>
                    <a:ext uri="{837473B0-CC2E-450A-ABE3-18F120FF3D39}">
                      <a1611:picAttrSrcUrl xmlns:a1611="http://schemas.microsoft.com/office/drawing/2016/11/main" r:id="rId4"/>
                    </a:ext>
                  </a:extLst>
                </a:blip>
              </a:buBlip>
            </a:pPr>
            <a:r>
              <a:rPr lang="en-US" sz="2400" dirty="0">
                <a:latin typeface="Arial" panose="020B0604020202020204" pitchFamily="34" charset="0"/>
                <a:cs typeface="Arial" panose="020B0604020202020204" pitchFamily="34" charset="0"/>
              </a:rPr>
              <a:t>   Crowd-sourced database for speech - recognition</a:t>
            </a:r>
          </a:p>
          <a:p>
            <a:pPr>
              <a:buSzPct val="200000"/>
            </a:pPr>
            <a:endParaRPr lang="en-US" sz="2400" dirty="0">
              <a:latin typeface="Arial" panose="020B0604020202020204" pitchFamily="34" charset="0"/>
              <a:cs typeface="Arial" panose="020B0604020202020204" pitchFamily="34" charset="0"/>
            </a:endParaRPr>
          </a:p>
          <a:p>
            <a:pPr marL="285750" indent="-285750">
              <a:buSzPct val="200000"/>
              <a:buBlip>
                <a:blip r:embed="rId3">
                  <a:extLst>
                    <a:ext uri="{837473B0-CC2E-450A-ABE3-18F120FF3D39}">
                      <a1611:picAttrSrcUrl xmlns:a1611="http://schemas.microsoft.com/office/drawing/2016/11/main" r:id="rId4"/>
                    </a:ext>
                  </a:extLst>
                </a:blip>
              </a:buBlip>
            </a:pPr>
            <a:r>
              <a:rPr lang="en-US" sz="2400" dirty="0">
                <a:latin typeface="Arial" panose="020B0604020202020204" pitchFamily="34" charset="0"/>
                <a:cs typeface="Arial" panose="020B0604020202020204" pitchFamily="34" charset="0"/>
              </a:rPr>
              <a:t>   Users can submit their own records   </a:t>
            </a:r>
          </a:p>
          <a:p>
            <a:pPr>
              <a:buSzPct val="200000"/>
            </a:pPr>
            <a:r>
              <a:rPr lang="en-US" sz="2400" dirty="0">
                <a:latin typeface="Arial" panose="020B0604020202020204" pitchFamily="34" charset="0"/>
                <a:cs typeface="Arial" panose="020B0604020202020204" pitchFamily="34" charset="0"/>
              </a:rPr>
              <a:t>        and/or review other records for </a:t>
            </a:r>
          </a:p>
          <a:p>
            <a:pPr>
              <a:buSzPct val="200000"/>
            </a:pPr>
            <a:r>
              <a:rPr lang="en-US" sz="2400" dirty="0">
                <a:latin typeface="Arial" panose="020B0604020202020204" pitchFamily="34" charset="0"/>
                <a:cs typeface="Arial" panose="020B0604020202020204" pitchFamily="34" charset="0"/>
              </a:rPr>
              <a:t>        accuracy and manual translation</a:t>
            </a:r>
          </a:p>
          <a:p>
            <a:endParaRPr lang="en-US" sz="2400" dirty="0">
              <a:latin typeface="Arial" panose="020B0604020202020204" pitchFamily="34" charset="0"/>
              <a:cs typeface="Arial" panose="020B0604020202020204" pitchFamily="34" charset="0"/>
            </a:endParaRPr>
          </a:p>
          <a:p>
            <a:pPr marL="285750" indent="-285750">
              <a:buSzPct val="200000"/>
              <a:buBlip>
                <a:blip r:embed="rId3">
                  <a:extLst>
                    <a:ext uri="{837473B0-CC2E-450A-ABE3-18F120FF3D39}">
                      <a1611:picAttrSrcUrl xmlns:a1611="http://schemas.microsoft.com/office/drawing/2016/11/main" r:id="rId4"/>
                    </a:ext>
                  </a:extLst>
                </a:blip>
              </a:buBlip>
            </a:pPr>
            <a:r>
              <a:rPr lang="en-US" sz="2400" dirty="0">
                <a:latin typeface="Arial" panose="020B0604020202020204" pitchFamily="34" charset="0"/>
                <a:cs typeface="Arial" panose="020B0604020202020204" pitchFamily="34" charset="0"/>
              </a:rPr>
              <a:t>   More than a dozen of accents</a:t>
            </a:r>
          </a:p>
          <a:p>
            <a:pPr>
              <a:buSzPct val="200000"/>
            </a:pPr>
            <a:endParaRPr lang="en-US" sz="2400" dirty="0">
              <a:latin typeface="Arial" panose="020B0604020202020204" pitchFamily="34" charset="0"/>
              <a:cs typeface="Arial" panose="020B0604020202020204" pitchFamily="34" charset="0"/>
            </a:endParaRPr>
          </a:p>
          <a:p>
            <a:pPr marL="285750" indent="-285750">
              <a:buSzPct val="200000"/>
              <a:buBlip>
                <a:blip r:embed="rId3">
                  <a:extLst>
                    <a:ext uri="{837473B0-CC2E-450A-ABE3-18F120FF3D39}">
                      <a1611:picAttrSrcUrl xmlns:a1611="http://schemas.microsoft.com/office/drawing/2016/11/main" r:id="rId4"/>
                    </a:ext>
                  </a:extLst>
                </a:blip>
              </a:buBlip>
            </a:pPr>
            <a:r>
              <a:rPr lang="en-US" sz="2400" dirty="0">
                <a:latin typeface="Arial" panose="020B0604020202020204" pitchFamily="34" charset="0"/>
                <a:cs typeface="Arial" panose="020B0604020202020204" pitchFamily="34" charset="0"/>
              </a:rPr>
              <a:t>   Includes transcript of the phrase, as </a:t>
            </a:r>
          </a:p>
          <a:p>
            <a:pPr>
              <a:buSzPct val="200000"/>
            </a:pPr>
            <a:r>
              <a:rPr lang="en-US" sz="2400" dirty="0">
                <a:latin typeface="Arial" panose="020B0604020202020204" pitchFamily="34" charset="0"/>
                <a:cs typeface="Arial" panose="020B0604020202020204" pitchFamily="34" charset="0"/>
              </a:rPr>
              <a:t>        well as age and gender of the </a:t>
            </a:r>
          </a:p>
          <a:p>
            <a:pPr>
              <a:buSzPct val="200000"/>
            </a:pPr>
            <a:r>
              <a:rPr lang="en-US" sz="2400" dirty="0">
                <a:latin typeface="Arial" panose="020B0604020202020204" pitchFamily="34" charset="0"/>
                <a:cs typeface="Arial" panose="020B0604020202020204" pitchFamily="34" charset="0"/>
              </a:rPr>
              <a:t>        speaker</a:t>
            </a:r>
          </a:p>
        </p:txBody>
      </p:sp>
      <p:pic>
        <p:nvPicPr>
          <p:cNvPr id="15" name="Picture 2">
            <a:extLst>
              <a:ext uri="{FF2B5EF4-FFF2-40B4-BE49-F238E27FC236}">
                <a16:creationId xmlns:a16="http://schemas.microsoft.com/office/drawing/2014/main" id="{4C8010AF-6358-4D95-86CE-AA48AE30B08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73565" y="1052717"/>
            <a:ext cx="3911523" cy="2232909"/>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a:extLst>
              <a:ext uri="{FF2B5EF4-FFF2-40B4-BE49-F238E27FC236}">
                <a16:creationId xmlns:a16="http://schemas.microsoft.com/office/drawing/2014/main" id="{8BADAC0C-A658-405A-B1F2-6A41A3E36E1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86247" y="3134147"/>
            <a:ext cx="4966221" cy="30768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77212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Google Shape;79;p15">
            <a:extLst>
              <a:ext uri="{FF2B5EF4-FFF2-40B4-BE49-F238E27FC236}">
                <a16:creationId xmlns:a16="http://schemas.microsoft.com/office/drawing/2014/main" id="{EF82E2D8-E4BA-4541-B5DE-755901C3F3B5}"/>
              </a:ext>
            </a:extLst>
          </p:cNvPr>
          <p:cNvSpPr/>
          <p:nvPr/>
        </p:nvSpPr>
        <p:spPr>
          <a:xfrm>
            <a:off x="363379" y="6244008"/>
            <a:ext cx="1737360" cy="457200"/>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dirty="0">
                <a:latin typeface="Arial" panose="020B0604020202020204" pitchFamily="34" charset="0"/>
                <a:cs typeface="Arial" panose="020B0604020202020204" pitchFamily="34" charset="0"/>
              </a:rPr>
              <a:t>Overview</a:t>
            </a:r>
            <a:endParaRPr sz="1600" dirty="0">
              <a:latin typeface="Arial" panose="020B0604020202020204" pitchFamily="34" charset="0"/>
              <a:cs typeface="Arial" panose="020B0604020202020204" pitchFamily="34" charset="0"/>
            </a:endParaRPr>
          </a:p>
        </p:txBody>
      </p:sp>
      <p:sp>
        <p:nvSpPr>
          <p:cNvPr id="7" name="Google Shape;81;p15">
            <a:extLst>
              <a:ext uri="{FF2B5EF4-FFF2-40B4-BE49-F238E27FC236}">
                <a16:creationId xmlns:a16="http://schemas.microsoft.com/office/drawing/2014/main" id="{7ACAD204-0709-4DC9-B2DD-917CE4F49F2F}"/>
              </a:ext>
            </a:extLst>
          </p:cNvPr>
          <p:cNvSpPr/>
          <p:nvPr/>
        </p:nvSpPr>
        <p:spPr>
          <a:xfrm>
            <a:off x="1873579" y="6244008"/>
            <a:ext cx="1737360" cy="457200"/>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dirty="0">
                <a:latin typeface="Arial" panose="020B0604020202020204" pitchFamily="34" charset="0"/>
                <a:cs typeface="Arial" panose="020B0604020202020204" pitchFamily="34" charset="0"/>
              </a:rPr>
              <a:t>Business use case</a:t>
            </a:r>
            <a:endParaRPr sz="1600" dirty="0">
              <a:latin typeface="Arial" panose="020B0604020202020204" pitchFamily="34" charset="0"/>
              <a:cs typeface="Arial" panose="020B0604020202020204" pitchFamily="34" charset="0"/>
            </a:endParaRPr>
          </a:p>
        </p:txBody>
      </p:sp>
      <p:sp>
        <p:nvSpPr>
          <p:cNvPr id="8" name="Google Shape;82;p15">
            <a:extLst>
              <a:ext uri="{FF2B5EF4-FFF2-40B4-BE49-F238E27FC236}">
                <a16:creationId xmlns:a16="http://schemas.microsoft.com/office/drawing/2014/main" id="{CB84F00F-99D4-41B5-B738-6247D6ED7C86}"/>
              </a:ext>
            </a:extLst>
          </p:cNvPr>
          <p:cNvSpPr/>
          <p:nvPr/>
        </p:nvSpPr>
        <p:spPr>
          <a:xfrm>
            <a:off x="3384744" y="6244008"/>
            <a:ext cx="1737360" cy="457200"/>
          </a:xfrm>
          <a:prstGeom prst="chevron">
            <a:avLst>
              <a:gd name="adj" fmla="val 50000"/>
            </a:avLst>
          </a:prstGeom>
          <a:solidFill>
            <a:schemeClr val="accent5">
              <a:lumMod val="5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dirty="0">
                <a:solidFill>
                  <a:schemeClr val="bg1"/>
                </a:solidFill>
                <a:latin typeface="Arial" panose="020B0604020202020204" pitchFamily="34" charset="0"/>
                <a:cs typeface="Arial" panose="020B0604020202020204" pitchFamily="34" charset="0"/>
              </a:rPr>
              <a:t>Data Description</a:t>
            </a:r>
            <a:endParaRPr sz="1600" dirty="0">
              <a:solidFill>
                <a:schemeClr val="bg1"/>
              </a:solidFill>
              <a:latin typeface="Arial" panose="020B0604020202020204" pitchFamily="34" charset="0"/>
              <a:cs typeface="Arial" panose="020B0604020202020204" pitchFamily="34" charset="0"/>
            </a:endParaRPr>
          </a:p>
        </p:txBody>
      </p:sp>
      <p:sp>
        <p:nvSpPr>
          <p:cNvPr id="9" name="Google Shape;83;p15">
            <a:extLst>
              <a:ext uri="{FF2B5EF4-FFF2-40B4-BE49-F238E27FC236}">
                <a16:creationId xmlns:a16="http://schemas.microsoft.com/office/drawing/2014/main" id="{90F6C211-C172-4244-A4A2-5EAEE0835992}"/>
              </a:ext>
            </a:extLst>
          </p:cNvPr>
          <p:cNvSpPr/>
          <p:nvPr/>
        </p:nvSpPr>
        <p:spPr>
          <a:xfrm>
            <a:off x="4896234" y="6241418"/>
            <a:ext cx="1737360" cy="457200"/>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dirty="0">
                <a:latin typeface="Arial" panose="020B0604020202020204" pitchFamily="34" charset="0"/>
                <a:cs typeface="Arial" panose="020B0604020202020204" pitchFamily="34" charset="0"/>
              </a:rPr>
              <a:t>Feature Extraction</a:t>
            </a:r>
            <a:endParaRPr sz="1600" dirty="0">
              <a:latin typeface="Arial" panose="020B0604020202020204" pitchFamily="34" charset="0"/>
              <a:cs typeface="Arial" panose="020B0604020202020204" pitchFamily="34" charset="0"/>
            </a:endParaRPr>
          </a:p>
        </p:txBody>
      </p:sp>
      <p:sp>
        <p:nvSpPr>
          <p:cNvPr id="11" name="Google Shape;80;p15">
            <a:extLst>
              <a:ext uri="{FF2B5EF4-FFF2-40B4-BE49-F238E27FC236}">
                <a16:creationId xmlns:a16="http://schemas.microsoft.com/office/drawing/2014/main" id="{1A52C578-1051-4863-B14A-25632FF9CEC1}"/>
              </a:ext>
            </a:extLst>
          </p:cNvPr>
          <p:cNvSpPr/>
          <p:nvPr/>
        </p:nvSpPr>
        <p:spPr>
          <a:xfrm>
            <a:off x="9424177" y="6244008"/>
            <a:ext cx="1737360" cy="457200"/>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dirty="0">
                <a:latin typeface="Arial" panose="020B0604020202020204" pitchFamily="34" charset="0"/>
                <a:cs typeface="Arial" panose="020B0604020202020204" pitchFamily="34" charset="0"/>
              </a:rPr>
              <a:t>Demo</a:t>
            </a:r>
            <a:endParaRPr sz="1600" dirty="0">
              <a:latin typeface="Arial" panose="020B0604020202020204" pitchFamily="34" charset="0"/>
              <a:cs typeface="Arial" panose="020B0604020202020204" pitchFamily="34" charset="0"/>
            </a:endParaRPr>
          </a:p>
        </p:txBody>
      </p:sp>
      <p:sp>
        <p:nvSpPr>
          <p:cNvPr id="16" name="TextBox 15">
            <a:extLst>
              <a:ext uri="{FF2B5EF4-FFF2-40B4-BE49-F238E27FC236}">
                <a16:creationId xmlns:a16="http://schemas.microsoft.com/office/drawing/2014/main" id="{BC75F7F4-3924-4D0C-84E5-4E5535E2FCFF}"/>
              </a:ext>
            </a:extLst>
          </p:cNvPr>
          <p:cNvSpPr txBox="1"/>
          <p:nvPr/>
        </p:nvSpPr>
        <p:spPr>
          <a:xfrm>
            <a:off x="363379" y="105239"/>
            <a:ext cx="11537889" cy="646986"/>
          </a:xfrm>
          <a:prstGeom prst="roundRect">
            <a:avLst/>
          </a:prstGeom>
          <a:solidFill>
            <a:schemeClr val="accent5">
              <a:lumMod val="50000"/>
            </a:schemeClr>
          </a:solidFill>
        </p:spPr>
        <p:txBody>
          <a:bodyPr wrap="square" rtlCol="0">
            <a:spAutoFit/>
          </a:bodyPr>
          <a:lstStyle/>
          <a:p>
            <a:r>
              <a:rPr lang="en-US" sz="3200" dirty="0">
                <a:solidFill>
                  <a:schemeClr val="bg1">
                    <a:lumMod val="85000"/>
                  </a:schemeClr>
                </a:solidFill>
                <a:latin typeface="Arial Rounded MT Bold" panose="020F0704030504030204" pitchFamily="34" charset="0"/>
              </a:rPr>
              <a:t>Data Description: Common Voice Mozilla</a:t>
            </a:r>
          </a:p>
        </p:txBody>
      </p:sp>
      <p:sp>
        <p:nvSpPr>
          <p:cNvPr id="14" name="Google Shape;80;p15">
            <a:extLst>
              <a:ext uri="{FF2B5EF4-FFF2-40B4-BE49-F238E27FC236}">
                <a16:creationId xmlns:a16="http://schemas.microsoft.com/office/drawing/2014/main" id="{C42D564B-635E-42F4-8680-B6A3BE4C4F31}"/>
              </a:ext>
            </a:extLst>
          </p:cNvPr>
          <p:cNvSpPr/>
          <p:nvPr/>
        </p:nvSpPr>
        <p:spPr>
          <a:xfrm>
            <a:off x="7918370" y="6243878"/>
            <a:ext cx="1737360" cy="457200"/>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dirty="0">
                <a:latin typeface="Arial" panose="020B0604020202020204" pitchFamily="34" charset="0"/>
                <a:cs typeface="Arial" panose="020B0604020202020204" pitchFamily="34" charset="0"/>
              </a:rPr>
              <a:t>Conclusion</a:t>
            </a:r>
            <a:endParaRPr sz="1600" dirty="0">
              <a:latin typeface="Arial" panose="020B0604020202020204" pitchFamily="34" charset="0"/>
              <a:cs typeface="Arial" panose="020B0604020202020204" pitchFamily="34" charset="0"/>
            </a:endParaRPr>
          </a:p>
        </p:txBody>
      </p:sp>
      <p:sp>
        <p:nvSpPr>
          <p:cNvPr id="17" name="Google Shape;80;p15">
            <a:extLst>
              <a:ext uri="{FF2B5EF4-FFF2-40B4-BE49-F238E27FC236}">
                <a16:creationId xmlns:a16="http://schemas.microsoft.com/office/drawing/2014/main" id="{A0004E37-CDAF-41F8-A400-3064F5963B82}"/>
              </a:ext>
            </a:extLst>
          </p:cNvPr>
          <p:cNvSpPr/>
          <p:nvPr/>
        </p:nvSpPr>
        <p:spPr>
          <a:xfrm>
            <a:off x="6404689" y="6239940"/>
            <a:ext cx="1737360" cy="457200"/>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dirty="0">
                <a:latin typeface="Arial" panose="020B0604020202020204" pitchFamily="34" charset="0"/>
                <a:cs typeface="Arial" panose="020B0604020202020204" pitchFamily="34" charset="0"/>
              </a:rPr>
              <a:t>Model Summary</a:t>
            </a:r>
            <a:endParaRPr sz="1600" dirty="0">
              <a:latin typeface="Arial" panose="020B0604020202020204" pitchFamily="34" charset="0"/>
              <a:cs typeface="Arial" panose="020B0604020202020204" pitchFamily="34" charset="0"/>
            </a:endParaRPr>
          </a:p>
        </p:txBody>
      </p:sp>
      <p:pic>
        <p:nvPicPr>
          <p:cNvPr id="20" name="Picture 2">
            <a:extLst>
              <a:ext uri="{FF2B5EF4-FFF2-40B4-BE49-F238E27FC236}">
                <a16:creationId xmlns:a16="http://schemas.microsoft.com/office/drawing/2014/main" id="{05561447-BAED-4A8D-B1D8-7AF4BC33B13C}"/>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colorTemperature colorTemp="4700"/>
                    </a14:imgEffect>
                    <a14:imgEffect>
                      <a14:brightnessContrast bright="40000" contrast="20000"/>
                    </a14:imgEffect>
                  </a14:imgLayer>
                </a14:imgProps>
              </a:ext>
              <a:ext uri="{28A0092B-C50C-407E-A947-70E740481C1C}">
                <a14:useLocalDpi xmlns:a14="http://schemas.microsoft.com/office/drawing/2010/main" val="0"/>
              </a:ext>
            </a:extLst>
          </a:blip>
          <a:srcRect l="2890" t="6218" b="10764"/>
          <a:stretch/>
        </p:blipFill>
        <p:spPr bwMode="auto">
          <a:xfrm>
            <a:off x="6913702" y="2987738"/>
            <a:ext cx="4954757" cy="226042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CDEC07AD-446B-43EF-A04F-0C922276B3F2}"/>
              </a:ext>
            </a:extLst>
          </p:cNvPr>
          <p:cNvPicPr>
            <a:picLocks noChangeAspect="1"/>
          </p:cNvPicPr>
          <p:nvPr/>
        </p:nvPicPr>
        <p:blipFill rotWithShape="1">
          <a:blip r:embed="rId5"/>
          <a:srcRect l="26122" t="3533" r="25408" b="2998"/>
          <a:stretch/>
        </p:blipFill>
        <p:spPr>
          <a:xfrm>
            <a:off x="4616564" y="2995863"/>
            <a:ext cx="2088032" cy="2410522"/>
          </a:xfrm>
          <a:prstGeom prst="rect">
            <a:avLst/>
          </a:prstGeom>
        </p:spPr>
      </p:pic>
      <p:graphicFrame>
        <p:nvGraphicFramePr>
          <p:cNvPr id="23" name="Table 5">
            <a:extLst>
              <a:ext uri="{FF2B5EF4-FFF2-40B4-BE49-F238E27FC236}">
                <a16:creationId xmlns:a16="http://schemas.microsoft.com/office/drawing/2014/main" id="{1DD3AA72-2302-4252-A4C5-B83FABF84DAA}"/>
              </a:ext>
            </a:extLst>
          </p:cNvPr>
          <p:cNvGraphicFramePr>
            <a:graphicFrameLocks noGrp="1"/>
          </p:cNvGraphicFramePr>
          <p:nvPr>
            <p:extLst>
              <p:ext uri="{D42A27DB-BD31-4B8C-83A1-F6EECF244321}">
                <p14:modId xmlns:p14="http://schemas.microsoft.com/office/powerpoint/2010/main" val="2885937689"/>
              </p:ext>
            </p:extLst>
          </p:nvPr>
        </p:nvGraphicFramePr>
        <p:xfrm>
          <a:off x="7268843" y="5198482"/>
          <a:ext cx="4593395" cy="289560"/>
        </p:xfrm>
        <a:graphic>
          <a:graphicData uri="http://schemas.openxmlformats.org/drawingml/2006/table">
            <a:tbl>
              <a:tblPr firstRow="1" bandRow="1">
                <a:tableStyleId>{5940675A-B579-460E-94D1-54222C63F5DA}</a:tableStyleId>
              </a:tblPr>
              <a:tblGrid>
                <a:gridCol w="587322">
                  <a:extLst>
                    <a:ext uri="{9D8B030D-6E8A-4147-A177-3AD203B41FA5}">
                      <a16:colId xmlns:a16="http://schemas.microsoft.com/office/drawing/2014/main" val="101564973"/>
                    </a:ext>
                  </a:extLst>
                </a:gridCol>
                <a:gridCol w="606380">
                  <a:extLst>
                    <a:ext uri="{9D8B030D-6E8A-4147-A177-3AD203B41FA5}">
                      <a16:colId xmlns:a16="http://schemas.microsoft.com/office/drawing/2014/main" val="1625790847"/>
                    </a:ext>
                  </a:extLst>
                </a:gridCol>
                <a:gridCol w="574431">
                  <a:extLst>
                    <a:ext uri="{9D8B030D-6E8A-4147-A177-3AD203B41FA5}">
                      <a16:colId xmlns:a16="http://schemas.microsoft.com/office/drawing/2014/main" val="108310589"/>
                    </a:ext>
                  </a:extLst>
                </a:gridCol>
                <a:gridCol w="550985">
                  <a:extLst>
                    <a:ext uri="{9D8B030D-6E8A-4147-A177-3AD203B41FA5}">
                      <a16:colId xmlns:a16="http://schemas.microsoft.com/office/drawing/2014/main" val="3004054379"/>
                    </a:ext>
                  </a:extLst>
                </a:gridCol>
                <a:gridCol w="574431">
                  <a:extLst>
                    <a:ext uri="{9D8B030D-6E8A-4147-A177-3AD203B41FA5}">
                      <a16:colId xmlns:a16="http://schemas.microsoft.com/office/drawing/2014/main" val="2699619821"/>
                    </a:ext>
                  </a:extLst>
                </a:gridCol>
                <a:gridCol w="562707">
                  <a:extLst>
                    <a:ext uri="{9D8B030D-6E8A-4147-A177-3AD203B41FA5}">
                      <a16:colId xmlns:a16="http://schemas.microsoft.com/office/drawing/2014/main" val="380248367"/>
                    </a:ext>
                  </a:extLst>
                </a:gridCol>
                <a:gridCol w="633046">
                  <a:extLst>
                    <a:ext uri="{9D8B030D-6E8A-4147-A177-3AD203B41FA5}">
                      <a16:colId xmlns:a16="http://schemas.microsoft.com/office/drawing/2014/main" val="1707183777"/>
                    </a:ext>
                  </a:extLst>
                </a:gridCol>
                <a:gridCol w="504093">
                  <a:extLst>
                    <a:ext uri="{9D8B030D-6E8A-4147-A177-3AD203B41FA5}">
                      <a16:colId xmlns:a16="http://schemas.microsoft.com/office/drawing/2014/main" val="355914447"/>
                    </a:ext>
                  </a:extLst>
                </a:gridCol>
              </a:tblGrid>
              <a:tr h="286389">
                <a:tc>
                  <a:txBody>
                    <a:bodyPr/>
                    <a:lstStyle/>
                    <a:p>
                      <a:r>
                        <a:rPr lang="en-US" sz="1300" b="1" dirty="0">
                          <a:solidFill>
                            <a:schemeClr val="accent1">
                              <a:lumMod val="75000"/>
                            </a:schemeClr>
                          </a:solidFill>
                        </a:rPr>
                        <a:t>teens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1300" b="1" dirty="0">
                          <a:solidFill>
                            <a:schemeClr val="accent1">
                              <a:lumMod val="75000"/>
                            </a:schemeClr>
                          </a:solidFill>
                        </a:rPr>
                        <a:t>   20s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1300" b="1" dirty="0">
                          <a:solidFill>
                            <a:schemeClr val="accent1">
                              <a:lumMod val="75000"/>
                            </a:schemeClr>
                          </a:solidFill>
                        </a:rPr>
                        <a:t>  30s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1300" b="1" dirty="0">
                          <a:solidFill>
                            <a:schemeClr val="accent1">
                              <a:lumMod val="75000"/>
                            </a:schemeClr>
                          </a:solidFill>
                        </a:rPr>
                        <a:t>   40s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1300" b="1" dirty="0">
                          <a:solidFill>
                            <a:schemeClr val="accent1">
                              <a:lumMod val="75000"/>
                            </a:schemeClr>
                          </a:solidFill>
                        </a:rPr>
                        <a:t>  50s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1300" b="1" dirty="0">
                          <a:solidFill>
                            <a:schemeClr val="accent1">
                              <a:lumMod val="75000"/>
                            </a:schemeClr>
                          </a:solidFill>
                        </a:rPr>
                        <a:t>   60s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1300" b="1" dirty="0">
                          <a:solidFill>
                            <a:schemeClr val="accent1">
                              <a:lumMod val="75000"/>
                            </a:schemeClr>
                          </a:solidFill>
                        </a:rPr>
                        <a:t>   70s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1300" b="1" dirty="0">
                          <a:solidFill>
                            <a:schemeClr val="accent1">
                              <a:lumMod val="75000"/>
                            </a:schemeClr>
                          </a:solidFill>
                        </a:rPr>
                        <a:t>80s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752762231"/>
                  </a:ext>
                </a:extLst>
              </a:tr>
            </a:tbl>
          </a:graphicData>
        </a:graphic>
      </p:graphicFrame>
      <p:grpSp>
        <p:nvGrpSpPr>
          <p:cNvPr id="6" name="Group 5">
            <a:extLst>
              <a:ext uri="{FF2B5EF4-FFF2-40B4-BE49-F238E27FC236}">
                <a16:creationId xmlns:a16="http://schemas.microsoft.com/office/drawing/2014/main" id="{92B20822-956C-4159-B25E-6615D6FBA3DD}"/>
              </a:ext>
            </a:extLst>
          </p:cNvPr>
          <p:cNvGrpSpPr/>
          <p:nvPr/>
        </p:nvGrpSpPr>
        <p:grpSpPr>
          <a:xfrm>
            <a:off x="313150" y="2069714"/>
            <a:ext cx="4289131" cy="4023359"/>
            <a:chOff x="306509" y="833060"/>
            <a:chExt cx="4289131" cy="4023359"/>
          </a:xfrm>
        </p:grpSpPr>
        <p:pic>
          <p:nvPicPr>
            <p:cNvPr id="12" name="Picture 11" descr="A screenshot of a cell phone&#10;&#10;Description automatically generated">
              <a:extLst>
                <a:ext uri="{FF2B5EF4-FFF2-40B4-BE49-F238E27FC236}">
                  <a16:creationId xmlns:a16="http://schemas.microsoft.com/office/drawing/2014/main" id="{89321BE2-B091-413C-B146-18BD7A6FC9A5}"/>
                </a:ext>
              </a:extLst>
            </p:cNvPr>
            <p:cNvPicPr>
              <a:picLocks noChangeAspect="1"/>
            </p:cNvPicPr>
            <p:nvPr/>
          </p:nvPicPr>
          <p:blipFill rotWithShape="1">
            <a:blip r:embed="rId6">
              <a:extLst>
                <a:ext uri="{28A0092B-C50C-407E-A947-70E740481C1C}">
                  <a14:useLocalDpi xmlns:a14="http://schemas.microsoft.com/office/drawing/2010/main" val="0"/>
                </a:ext>
              </a:extLst>
            </a:blip>
            <a:srcRect l="6904" t="8396" r="27298" b="19596"/>
            <a:stretch/>
          </p:blipFill>
          <p:spPr>
            <a:xfrm>
              <a:off x="306509" y="833060"/>
              <a:ext cx="4289131" cy="4023359"/>
            </a:xfrm>
            <a:prstGeom prst="rect">
              <a:avLst/>
            </a:prstGeom>
          </p:spPr>
        </p:pic>
        <p:sp>
          <p:nvSpPr>
            <p:cNvPr id="27" name="TextBox 26">
              <a:extLst>
                <a:ext uri="{FF2B5EF4-FFF2-40B4-BE49-F238E27FC236}">
                  <a16:creationId xmlns:a16="http://schemas.microsoft.com/office/drawing/2014/main" id="{94831163-BEE0-4A0F-BD3E-5B0768FF4F54}"/>
                </a:ext>
              </a:extLst>
            </p:cNvPr>
            <p:cNvSpPr txBox="1"/>
            <p:nvPr/>
          </p:nvSpPr>
          <p:spPr>
            <a:xfrm>
              <a:off x="1818209" y="944655"/>
              <a:ext cx="2604227" cy="338554"/>
            </a:xfrm>
            <a:prstGeom prst="rect">
              <a:avLst/>
            </a:prstGeom>
            <a:noFill/>
          </p:spPr>
          <p:txBody>
            <a:bodyPr wrap="square" rtlCol="0">
              <a:spAutoFit/>
            </a:bodyPr>
            <a:lstStyle/>
            <a:p>
              <a:r>
                <a:rPr lang="en-US" sz="1600" b="1" dirty="0">
                  <a:solidFill>
                    <a:schemeClr val="accent1"/>
                  </a:solidFill>
                  <a:latin typeface="Arial" panose="020B0604020202020204" pitchFamily="34" charset="0"/>
                  <a:cs typeface="Arial" panose="020B0604020202020204" pitchFamily="34" charset="0"/>
                </a:rPr>
                <a:t>Types Of Accents (16)</a:t>
              </a:r>
            </a:p>
          </p:txBody>
        </p:sp>
        <p:sp>
          <p:nvSpPr>
            <p:cNvPr id="2" name="TextBox 1">
              <a:extLst>
                <a:ext uri="{FF2B5EF4-FFF2-40B4-BE49-F238E27FC236}">
                  <a16:creationId xmlns:a16="http://schemas.microsoft.com/office/drawing/2014/main" id="{5CDB3456-98AB-47AD-B0CC-0CDDBCF57F12}"/>
                </a:ext>
              </a:extLst>
            </p:cNvPr>
            <p:cNvSpPr txBox="1"/>
            <p:nvPr/>
          </p:nvSpPr>
          <p:spPr>
            <a:xfrm>
              <a:off x="1355075" y="1122725"/>
              <a:ext cx="343364" cy="261610"/>
            </a:xfrm>
            <a:prstGeom prst="rect">
              <a:avLst/>
            </a:prstGeom>
            <a:noFill/>
          </p:spPr>
          <p:txBody>
            <a:bodyPr wrap="none" rtlCol="0">
              <a:spAutoFit/>
            </a:bodyPr>
            <a:lstStyle/>
            <a:p>
              <a:r>
                <a:rPr lang="en-US" sz="1050" b="1" dirty="0">
                  <a:solidFill>
                    <a:schemeClr val="tx1">
                      <a:lumMod val="65000"/>
                      <a:lumOff val="35000"/>
                    </a:schemeClr>
                  </a:solidFill>
                </a:rPr>
                <a:t>US</a:t>
              </a:r>
            </a:p>
          </p:txBody>
        </p:sp>
        <p:sp>
          <p:nvSpPr>
            <p:cNvPr id="19" name="TextBox 18">
              <a:extLst>
                <a:ext uri="{FF2B5EF4-FFF2-40B4-BE49-F238E27FC236}">
                  <a16:creationId xmlns:a16="http://schemas.microsoft.com/office/drawing/2014/main" id="{E53833EA-C542-42B8-9CA6-4FBC889E928A}"/>
                </a:ext>
              </a:extLst>
            </p:cNvPr>
            <p:cNvSpPr txBox="1"/>
            <p:nvPr/>
          </p:nvSpPr>
          <p:spPr>
            <a:xfrm>
              <a:off x="1534962" y="1638588"/>
              <a:ext cx="630301" cy="253916"/>
            </a:xfrm>
            <a:prstGeom prst="rect">
              <a:avLst/>
            </a:prstGeom>
            <a:noFill/>
          </p:spPr>
          <p:txBody>
            <a:bodyPr wrap="none" rtlCol="0">
              <a:spAutoFit/>
            </a:bodyPr>
            <a:lstStyle/>
            <a:p>
              <a:r>
                <a:rPr lang="en-US" sz="1050" b="1" dirty="0">
                  <a:solidFill>
                    <a:schemeClr val="tx1">
                      <a:lumMod val="65000"/>
                      <a:lumOff val="35000"/>
                    </a:schemeClr>
                  </a:solidFill>
                </a:rPr>
                <a:t>England</a:t>
              </a:r>
            </a:p>
          </p:txBody>
        </p:sp>
        <p:sp>
          <p:nvSpPr>
            <p:cNvPr id="4" name="Rectangle 3">
              <a:extLst>
                <a:ext uri="{FF2B5EF4-FFF2-40B4-BE49-F238E27FC236}">
                  <a16:creationId xmlns:a16="http://schemas.microsoft.com/office/drawing/2014/main" id="{14510F27-6F4F-42CB-8966-C1C708B574CC}"/>
                </a:ext>
              </a:extLst>
            </p:cNvPr>
            <p:cNvSpPr/>
            <p:nvPr/>
          </p:nvSpPr>
          <p:spPr>
            <a:xfrm>
              <a:off x="1698439" y="3167390"/>
              <a:ext cx="609461" cy="261610"/>
            </a:xfrm>
            <a:prstGeom prst="rect">
              <a:avLst/>
            </a:prstGeom>
          </p:spPr>
          <p:txBody>
            <a:bodyPr wrap="none">
              <a:spAutoFit/>
            </a:bodyPr>
            <a:lstStyle/>
            <a:p>
              <a:pPr algn="ctr"/>
              <a:r>
                <a:rPr lang="en-US" sz="1050" b="1" dirty="0">
                  <a:solidFill>
                    <a:schemeClr val="tx1">
                      <a:lumMod val="65000"/>
                      <a:lumOff val="35000"/>
                    </a:schemeClr>
                  </a:solidFill>
                </a:rPr>
                <a:t>Canada</a:t>
              </a:r>
            </a:p>
          </p:txBody>
        </p:sp>
        <p:sp>
          <p:nvSpPr>
            <p:cNvPr id="21" name="Rectangle 20">
              <a:extLst>
                <a:ext uri="{FF2B5EF4-FFF2-40B4-BE49-F238E27FC236}">
                  <a16:creationId xmlns:a16="http://schemas.microsoft.com/office/drawing/2014/main" id="{7075E750-D88A-4FD0-A4FE-114FDEC78D4E}"/>
                </a:ext>
              </a:extLst>
            </p:cNvPr>
            <p:cNvSpPr/>
            <p:nvPr/>
          </p:nvSpPr>
          <p:spPr>
            <a:xfrm>
              <a:off x="1138976" y="3769943"/>
              <a:ext cx="535724" cy="253916"/>
            </a:xfrm>
            <a:prstGeom prst="rect">
              <a:avLst/>
            </a:prstGeom>
          </p:spPr>
          <p:txBody>
            <a:bodyPr wrap="none">
              <a:spAutoFit/>
            </a:bodyPr>
            <a:lstStyle/>
            <a:p>
              <a:pPr algn="ctr"/>
              <a:r>
                <a:rPr lang="en-US" sz="1050" b="1" dirty="0">
                  <a:solidFill>
                    <a:schemeClr val="tx1">
                      <a:lumMod val="65000"/>
                      <a:lumOff val="35000"/>
                    </a:schemeClr>
                  </a:solidFill>
                </a:rPr>
                <a:t>Indian</a:t>
              </a:r>
            </a:p>
          </p:txBody>
        </p:sp>
        <p:sp>
          <p:nvSpPr>
            <p:cNvPr id="22" name="Rectangle 21">
              <a:extLst>
                <a:ext uri="{FF2B5EF4-FFF2-40B4-BE49-F238E27FC236}">
                  <a16:creationId xmlns:a16="http://schemas.microsoft.com/office/drawing/2014/main" id="{0CD3A5D5-E2C2-4248-92E2-6010D0713749}"/>
                </a:ext>
              </a:extLst>
            </p:cNvPr>
            <p:cNvSpPr/>
            <p:nvPr/>
          </p:nvSpPr>
          <p:spPr>
            <a:xfrm>
              <a:off x="2104092" y="3541543"/>
              <a:ext cx="686406" cy="253916"/>
            </a:xfrm>
            <a:prstGeom prst="rect">
              <a:avLst/>
            </a:prstGeom>
          </p:spPr>
          <p:txBody>
            <a:bodyPr wrap="none">
              <a:spAutoFit/>
            </a:bodyPr>
            <a:lstStyle/>
            <a:p>
              <a:pPr algn="ctr"/>
              <a:r>
                <a:rPr lang="en-US" sz="1050" b="1" dirty="0">
                  <a:solidFill>
                    <a:schemeClr val="tx1">
                      <a:lumMod val="65000"/>
                      <a:lumOff val="35000"/>
                    </a:schemeClr>
                  </a:solidFill>
                </a:rPr>
                <a:t>Australia</a:t>
              </a:r>
            </a:p>
          </p:txBody>
        </p:sp>
        <p:sp>
          <p:nvSpPr>
            <p:cNvPr id="25" name="Rectangle 24">
              <a:extLst>
                <a:ext uri="{FF2B5EF4-FFF2-40B4-BE49-F238E27FC236}">
                  <a16:creationId xmlns:a16="http://schemas.microsoft.com/office/drawing/2014/main" id="{6245EAD5-E1F2-48AC-87A3-7F9BA75440B2}"/>
                </a:ext>
              </a:extLst>
            </p:cNvPr>
            <p:cNvSpPr/>
            <p:nvPr/>
          </p:nvSpPr>
          <p:spPr>
            <a:xfrm>
              <a:off x="1484624" y="4078203"/>
              <a:ext cx="667170" cy="253916"/>
            </a:xfrm>
            <a:prstGeom prst="rect">
              <a:avLst/>
            </a:prstGeom>
          </p:spPr>
          <p:txBody>
            <a:bodyPr wrap="none">
              <a:spAutoFit/>
            </a:bodyPr>
            <a:lstStyle/>
            <a:p>
              <a:pPr algn="ctr"/>
              <a:r>
                <a:rPr lang="en-US" sz="1050" b="1" dirty="0">
                  <a:solidFill>
                    <a:schemeClr val="tx1">
                      <a:lumMod val="65000"/>
                      <a:lumOff val="35000"/>
                    </a:schemeClr>
                  </a:solidFill>
                </a:rPr>
                <a:t>Scotland</a:t>
              </a:r>
            </a:p>
          </p:txBody>
        </p:sp>
        <p:sp>
          <p:nvSpPr>
            <p:cNvPr id="26" name="Rectangle 25">
              <a:extLst>
                <a:ext uri="{FF2B5EF4-FFF2-40B4-BE49-F238E27FC236}">
                  <a16:creationId xmlns:a16="http://schemas.microsoft.com/office/drawing/2014/main" id="{EA7A6459-3E81-4776-8953-5F02DB2F53FC}"/>
                </a:ext>
              </a:extLst>
            </p:cNvPr>
            <p:cNvSpPr/>
            <p:nvPr/>
          </p:nvSpPr>
          <p:spPr>
            <a:xfrm>
              <a:off x="2306884" y="3809873"/>
              <a:ext cx="870751" cy="253916"/>
            </a:xfrm>
            <a:prstGeom prst="rect">
              <a:avLst/>
            </a:prstGeom>
          </p:spPr>
          <p:txBody>
            <a:bodyPr wrap="none">
              <a:spAutoFit/>
            </a:bodyPr>
            <a:lstStyle/>
            <a:p>
              <a:pPr algn="ctr"/>
              <a:r>
                <a:rPr lang="en-US" sz="1050" b="1" dirty="0" err="1">
                  <a:solidFill>
                    <a:schemeClr val="tx1">
                      <a:lumMod val="65000"/>
                      <a:lumOff val="35000"/>
                    </a:schemeClr>
                  </a:solidFill>
                </a:rPr>
                <a:t>Newzealand</a:t>
              </a:r>
              <a:endParaRPr lang="en-US" sz="1050" b="1" dirty="0">
                <a:solidFill>
                  <a:schemeClr val="tx1">
                    <a:lumMod val="65000"/>
                    <a:lumOff val="35000"/>
                  </a:schemeClr>
                </a:solidFill>
              </a:endParaRPr>
            </a:p>
          </p:txBody>
        </p:sp>
        <p:sp>
          <p:nvSpPr>
            <p:cNvPr id="28" name="Rectangle 27">
              <a:extLst>
                <a:ext uri="{FF2B5EF4-FFF2-40B4-BE49-F238E27FC236}">
                  <a16:creationId xmlns:a16="http://schemas.microsoft.com/office/drawing/2014/main" id="{7D8B0404-E71B-49B9-A86F-593775245B56}"/>
                </a:ext>
              </a:extLst>
            </p:cNvPr>
            <p:cNvSpPr/>
            <p:nvPr/>
          </p:nvSpPr>
          <p:spPr>
            <a:xfrm>
              <a:off x="2090960" y="4213395"/>
              <a:ext cx="579006" cy="253916"/>
            </a:xfrm>
            <a:prstGeom prst="rect">
              <a:avLst/>
            </a:prstGeom>
          </p:spPr>
          <p:txBody>
            <a:bodyPr wrap="none">
              <a:spAutoFit/>
            </a:bodyPr>
            <a:lstStyle/>
            <a:p>
              <a:pPr algn="ctr"/>
              <a:r>
                <a:rPr lang="en-US" sz="1050" b="1" dirty="0">
                  <a:solidFill>
                    <a:schemeClr val="tx1">
                      <a:lumMod val="65000"/>
                      <a:lumOff val="35000"/>
                    </a:schemeClr>
                  </a:solidFill>
                </a:rPr>
                <a:t>Ireland</a:t>
              </a:r>
            </a:p>
          </p:txBody>
        </p:sp>
        <p:sp>
          <p:nvSpPr>
            <p:cNvPr id="29" name="Rectangle 28">
              <a:extLst>
                <a:ext uri="{FF2B5EF4-FFF2-40B4-BE49-F238E27FC236}">
                  <a16:creationId xmlns:a16="http://schemas.microsoft.com/office/drawing/2014/main" id="{E459CF22-5BC8-43E2-B9FD-AAC0E33A104C}"/>
                </a:ext>
              </a:extLst>
            </p:cNvPr>
            <p:cNvSpPr/>
            <p:nvPr/>
          </p:nvSpPr>
          <p:spPr>
            <a:xfrm>
              <a:off x="2848314" y="4042773"/>
              <a:ext cx="585418" cy="253916"/>
            </a:xfrm>
            <a:prstGeom prst="rect">
              <a:avLst/>
            </a:prstGeom>
          </p:spPr>
          <p:txBody>
            <a:bodyPr wrap="none">
              <a:spAutoFit/>
            </a:bodyPr>
            <a:lstStyle/>
            <a:p>
              <a:pPr algn="ctr"/>
              <a:r>
                <a:rPr lang="en-US" sz="1050" b="1" dirty="0">
                  <a:solidFill>
                    <a:schemeClr val="tx1">
                      <a:lumMod val="65000"/>
                      <a:lumOff val="35000"/>
                    </a:schemeClr>
                  </a:solidFill>
                </a:rPr>
                <a:t>African</a:t>
              </a:r>
            </a:p>
          </p:txBody>
        </p:sp>
      </p:grpSp>
      <p:sp>
        <p:nvSpPr>
          <p:cNvPr id="30" name="TextBox 29">
            <a:extLst>
              <a:ext uri="{FF2B5EF4-FFF2-40B4-BE49-F238E27FC236}">
                <a16:creationId xmlns:a16="http://schemas.microsoft.com/office/drawing/2014/main" id="{BDB46B2B-BFC9-4D6B-ACDE-DB9E8F866EBF}"/>
              </a:ext>
            </a:extLst>
          </p:cNvPr>
          <p:cNvSpPr txBox="1"/>
          <p:nvPr/>
        </p:nvSpPr>
        <p:spPr>
          <a:xfrm>
            <a:off x="8916801" y="3059256"/>
            <a:ext cx="2866059" cy="338554"/>
          </a:xfrm>
          <a:prstGeom prst="rect">
            <a:avLst/>
          </a:prstGeom>
          <a:noFill/>
        </p:spPr>
        <p:txBody>
          <a:bodyPr wrap="square" rtlCol="0">
            <a:spAutoFit/>
          </a:bodyPr>
          <a:lstStyle/>
          <a:p>
            <a:r>
              <a:rPr lang="en-US" sz="1600" b="1" dirty="0">
                <a:solidFill>
                  <a:schemeClr val="accent1"/>
                </a:solidFill>
                <a:latin typeface="Arial" panose="020B0604020202020204" pitchFamily="34" charset="0"/>
                <a:cs typeface="Arial" panose="020B0604020202020204" pitchFamily="34" charset="0"/>
              </a:rPr>
              <a:t>Distribution Speaker’s Age</a:t>
            </a:r>
          </a:p>
        </p:txBody>
      </p:sp>
      <p:graphicFrame>
        <p:nvGraphicFramePr>
          <p:cNvPr id="15" name="Diagram 14">
            <a:extLst>
              <a:ext uri="{FF2B5EF4-FFF2-40B4-BE49-F238E27FC236}">
                <a16:creationId xmlns:a16="http://schemas.microsoft.com/office/drawing/2014/main" id="{9C542360-C80E-4E3D-8ABE-73FE2B0F74DD}"/>
              </a:ext>
            </a:extLst>
          </p:cNvPr>
          <p:cNvGraphicFramePr/>
          <p:nvPr>
            <p:extLst>
              <p:ext uri="{D42A27DB-BD31-4B8C-83A1-F6EECF244321}">
                <p14:modId xmlns:p14="http://schemas.microsoft.com/office/powerpoint/2010/main" val="2566593841"/>
              </p:ext>
            </p:extLst>
          </p:nvPr>
        </p:nvGraphicFramePr>
        <p:xfrm>
          <a:off x="872830" y="890709"/>
          <a:ext cx="10473349" cy="960999"/>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2533713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Google Shape;79;p15">
            <a:extLst>
              <a:ext uri="{FF2B5EF4-FFF2-40B4-BE49-F238E27FC236}">
                <a16:creationId xmlns:a16="http://schemas.microsoft.com/office/drawing/2014/main" id="{EF82E2D8-E4BA-4541-B5DE-755901C3F3B5}"/>
              </a:ext>
            </a:extLst>
          </p:cNvPr>
          <p:cNvSpPr/>
          <p:nvPr/>
        </p:nvSpPr>
        <p:spPr>
          <a:xfrm>
            <a:off x="363379" y="6244008"/>
            <a:ext cx="1737360" cy="457200"/>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dirty="0">
                <a:latin typeface="Arial" panose="020B0604020202020204" pitchFamily="34" charset="0"/>
                <a:cs typeface="Arial" panose="020B0604020202020204" pitchFamily="34" charset="0"/>
              </a:rPr>
              <a:t>Overview</a:t>
            </a:r>
            <a:endParaRPr sz="1600" dirty="0">
              <a:latin typeface="Arial" panose="020B0604020202020204" pitchFamily="34" charset="0"/>
              <a:cs typeface="Arial" panose="020B0604020202020204" pitchFamily="34" charset="0"/>
            </a:endParaRPr>
          </a:p>
        </p:txBody>
      </p:sp>
      <p:sp>
        <p:nvSpPr>
          <p:cNvPr id="7" name="Google Shape;81;p15">
            <a:extLst>
              <a:ext uri="{FF2B5EF4-FFF2-40B4-BE49-F238E27FC236}">
                <a16:creationId xmlns:a16="http://schemas.microsoft.com/office/drawing/2014/main" id="{7ACAD204-0709-4DC9-B2DD-917CE4F49F2F}"/>
              </a:ext>
            </a:extLst>
          </p:cNvPr>
          <p:cNvSpPr/>
          <p:nvPr/>
        </p:nvSpPr>
        <p:spPr>
          <a:xfrm>
            <a:off x="1873579" y="6244008"/>
            <a:ext cx="1737360" cy="457200"/>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dirty="0">
                <a:latin typeface="Arial" panose="020B0604020202020204" pitchFamily="34" charset="0"/>
                <a:cs typeface="Arial" panose="020B0604020202020204" pitchFamily="34" charset="0"/>
              </a:rPr>
              <a:t>Business use case</a:t>
            </a:r>
            <a:endParaRPr sz="1600" dirty="0">
              <a:latin typeface="Arial" panose="020B0604020202020204" pitchFamily="34" charset="0"/>
              <a:cs typeface="Arial" panose="020B0604020202020204" pitchFamily="34" charset="0"/>
            </a:endParaRPr>
          </a:p>
        </p:txBody>
      </p:sp>
      <p:sp>
        <p:nvSpPr>
          <p:cNvPr id="8" name="Google Shape;82;p15">
            <a:extLst>
              <a:ext uri="{FF2B5EF4-FFF2-40B4-BE49-F238E27FC236}">
                <a16:creationId xmlns:a16="http://schemas.microsoft.com/office/drawing/2014/main" id="{CB84F00F-99D4-41B5-B738-6247D6ED7C86}"/>
              </a:ext>
            </a:extLst>
          </p:cNvPr>
          <p:cNvSpPr/>
          <p:nvPr/>
        </p:nvSpPr>
        <p:spPr>
          <a:xfrm>
            <a:off x="3384744" y="6244008"/>
            <a:ext cx="1737360" cy="457200"/>
          </a:xfrm>
          <a:prstGeom prst="chevron">
            <a:avLst>
              <a:gd name="adj" fmla="val 50000"/>
            </a:avLst>
          </a:prstGeom>
          <a:solidFill>
            <a:schemeClr val="accent5">
              <a:lumMod val="5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dirty="0">
                <a:solidFill>
                  <a:schemeClr val="bg1"/>
                </a:solidFill>
                <a:latin typeface="Arial" panose="020B0604020202020204" pitchFamily="34" charset="0"/>
                <a:cs typeface="Arial" panose="020B0604020202020204" pitchFamily="34" charset="0"/>
              </a:rPr>
              <a:t>Data Description</a:t>
            </a:r>
            <a:endParaRPr sz="1600" dirty="0">
              <a:solidFill>
                <a:schemeClr val="bg1"/>
              </a:solidFill>
              <a:latin typeface="Arial" panose="020B0604020202020204" pitchFamily="34" charset="0"/>
              <a:cs typeface="Arial" panose="020B0604020202020204" pitchFamily="34" charset="0"/>
            </a:endParaRPr>
          </a:p>
        </p:txBody>
      </p:sp>
      <p:sp>
        <p:nvSpPr>
          <p:cNvPr id="9" name="Google Shape;83;p15">
            <a:extLst>
              <a:ext uri="{FF2B5EF4-FFF2-40B4-BE49-F238E27FC236}">
                <a16:creationId xmlns:a16="http://schemas.microsoft.com/office/drawing/2014/main" id="{90F6C211-C172-4244-A4A2-5EAEE0835992}"/>
              </a:ext>
            </a:extLst>
          </p:cNvPr>
          <p:cNvSpPr/>
          <p:nvPr/>
        </p:nvSpPr>
        <p:spPr>
          <a:xfrm>
            <a:off x="4896234" y="6241418"/>
            <a:ext cx="1737360" cy="457200"/>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dirty="0">
                <a:latin typeface="Arial" panose="020B0604020202020204" pitchFamily="34" charset="0"/>
                <a:cs typeface="Arial" panose="020B0604020202020204" pitchFamily="34" charset="0"/>
              </a:rPr>
              <a:t>Feature Extraction</a:t>
            </a:r>
            <a:endParaRPr sz="1600" dirty="0">
              <a:latin typeface="Arial" panose="020B0604020202020204" pitchFamily="34" charset="0"/>
              <a:cs typeface="Arial" panose="020B0604020202020204" pitchFamily="34" charset="0"/>
            </a:endParaRPr>
          </a:p>
        </p:txBody>
      </p:sp>
      <p:sp>
        <p:nvSpPr>
          <p:cNvPr id="11" name="Google Shape;80;p15">
            <a:extLst>
              <a:ext uri="{FF2B5EF4-FFF2-40B4-BE49-F238E27FC236}">
                <a16:creationId xmlns:a16="http://schemas.microsoft.com/office/drawing/2014/main" id="{1A52C578-1051-4863-B14A-25632FF9CEC1}"/>
              </a:ext>
            </a:extLst>
          </p:cNvPr>
          <p:cNvSpPr/>
          <p:nvPr/>
        </p:nvSpPr>
        <p:spPr>
          <a:xfrm>
            <a:off x="9424177" y="6244008"/>
            <a:ext cx="1737360" cy="457200"/>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dirty="0">
                <a:latin typeface="Arial" panose="020B0604020202020204" pitchFamily="34" charset="0"/>
                <a:cs typeface="Arial" panose="020B0604020202020204" pitchFamily="34" charset="0"/>
              </a:rPr>
              <a:t>Demo</a:t>
            </a:r>
            <a:endParaRPr sz="1600" dirty="0">
              <a:latin typeface="Arial" panose="020B0604020202020204" pitchFamily="34" charset="0"/>
              <a:cs typeface="Arial" panose="020B0604020202020204" pitchFamily="34" charset="0"/>
            </a:endParaRPr>
          </a:p>
        </p:txBody>
      </p:sp>
      <p:sp>
        <p:nvSpPr>
          <p:cNvPr id="16" name="TextBox 15">
            <a:extLst>
              <a:ext uri="{FF2B5EF4-FFF2-40B4-BE49-F238E27FC236}">
                <a16:creationId xmlns:a16="http://schemas.microsoft.com/office/drawing/2014/main" id="{BC75F7F4-3924-4D0C-84E5-4E5535E2FCFF}"/>
              </a:ext>
            </a:extLst>
          </p:cNvPr>
          <p:cNvSpPr txBox="1"/>
          <p:nvPr/>
        </p:nvSpPr>
        <p:spPr>
          <a:xfrm>
            <a:off x="363379" y="105239"/>
            <a:ext cx="11537889" cy="646986"/>
          </a:xfrm>
          <a:prstGeom prst="roundRect">
            <a:avLst/>
          </a:prstGeom>
          <a:solidFill>
            <a:schemeClr val="accent5">
              <a:lumMod val="50000"/>
            </a:schemeClr>
          </a:solidFill>
        </p:spPr>
        <p:txBody>
          <a:bodyPr wrap="square" rtlCol="0">
            <a:spAutoFit/>
          </a:bodyPr>
          <a:lstStyle/>
          <a:p>
            <a:r>
              <a:rPr lang="en-US" sz="3200" dirty="0">
                <a:solidFill>
                  <a:schemeClr val="bg1">
                    <a:lumMod val="85000"/>
                  </a:schemeClr>
                </a:solidFill>
                <a:latin typeface="Arial Rounded MT Bold" panose="020F0704030504030204" pitchFamily="34" charset="0"/>
              </a:rPr>
              <a:t> Data Preparation: Three Different Accent Studies  </a:t>
            </a:r>
          </a:p>
        </p:txBody>
      </p:sp>
      <p:sp>
        <p:nvSpPr>
          <p:cNvPr id="14" name="Google Shape;80;p15">
            <a:extLst>
              <a:ext uri="{FF2B5EF4-FFF2-40B4-BE49-F238E27FC236}">
                <a16:creationId xmlns:a16="http://schemas.microsoft.com/office/drawing/2014/main" id="{C42D564B-635E-42F4-8680-B6A3BE4C4F31}"/>
              </a:ext>
            </a:extLst>
          </p:cNvPr>
          <p:cNvSpPr/>
          <p:nvPr/>
        </p:nvSpPr>
        <p:spPr>
          <a:xfrm>
            <a:off x="7918370" y="6243878"/>
            <a:ext cx="1737360" cy="457200"/>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dirty="0">
                <a:latin typeface="Arial" panose="020B0604020202020204" pitchFamily="34" charset="0"/>
                <a:cs typeface="Arial" panose="020B0604020202020204" pitchFamily="34" charset="0"/>
              </a:rPr>
              <a:t>Conclusion</a:t>
            </a:r>
            <a:endParaRPr sz="1600" dirty="0">
              <a:latin typeface="Arial" panose="020B0604020202020204" pitchFamily="34" charset="0"/>
              <a:cs typeface="Arial" panose="020B0604020202020204" pitchFamily="34" charset="0"/>
            </a:endParaRPr>
          </a:p>
        </p:txBody>
      </p:sp>
      <p:sp>
        <p:nvSpPr>
          <p:cNvPr id="17" name="Google Shape;80;p15">
            <a:extLst>
              <a:ext uri="{FF2B5EF4-FFF2-40B4-BE49-F238E27FC236}">
                <a16:creationId xmlns:a16="http://schemas.microsoft.com/office/drawing/2014/main" id="{A0004E37-CDAF-41F8-A400-3064F5963B82}"/>
              </a:ext>
            </a:extLst>
          </p:cNvPr>
          <p:cNvSpPr/>
          <p:nvPr/>
        </p:nvSpPr>
        <p:spPr>
          <a:xfrm>
            <a:off x="6404689" y="6239940"/>
            <a:ext cx="1737360" cy="457200"/>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dirty="0">
                <a:latin typeface="Arial" panose="020B0604020202020204" pitchFamily="34" charset="0"/>
                <a:cs typeface="Arial" panose="020B0604020202020204" pitchFamily="34" charset="0"/>
              </a:rPr>
              <a:t>Model Summary</a:t>
            </a:r>
            <a:endParaRPr sz="1600" dirty="0">
              <a:latin typeface="Arial" panose="020B0604020202020204" pitchFamily="34" charset="0"/>
              <a:cs typeface="Arial" panose="020B0604020202020204" pitchFamily="34" charset="0"/>
            </a:endParaRPr>
          </a:p>
        </p:txBody>
      </p:sp>
      <p:graphicFrame>
        <p:nvGraphicFramePr>
          <p:cNvPr id="2" name="Diagram 1">
            <a:extLst>
              <a:ext uri="{FF2B5EF4-FFF2-40B4-BE49-F238E27FC236}">
                <a16:creationId xmlns:a16="http://schemas.microsoft.com/office/drawing/2014/main" id="{1F7BAF01-8D13-4C9D-BC3C-6E90E0123D23}"/>
              </a:ext>
            </a:extLst>
          </p:cNvPr>
          <p:cNvGraphicFramePr/>
          <p:nvPr>
            <p:extLst>
              <p:ext uri="{D42A27DB-BD31-4B8C-83A1-F6EECF244321}">
                <p14:modId xmlns:p14="http://schemas.microsoft.com/office/powerpoint/2010/main" val="447045413"/>
              </p:ext>
            </p:extLst>
          </p:nvPr>
        </p:nvGraphicFramePr>
        <p:xfrm>
          <a:off x="939452" y="876822"/>
          <a:ext cx="9795353" cy="51481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Picture 2">
            <a:extLst>
              <a:ext uri="{FF2B5EF4-FFF2-40B4-BE49-F238E27FC236}">
                <a16:creationId xmlns:a16="http://schemas.microsoft.com/office/drawing/2014/main" id="{A4C6C364-DD25-463E-9FED-52D13C97DDF1}"/>
              </a:ext>
            </a:extLst>
          </p:cNvPr>
          <p:cNvPicPr>
            <a:picLocks noChangeAspect="1"/>
          </p:cNvPicPr>
          <p:nvPr/>
        </p:nvPicPr>
        <p:blipFill rotWithShape="1">
          <a:blip r:embed="rId8">
            <a:extLst>
              <a:ext uri="{BEBA8EAE-BF5A-486C-A8C5-ECC9F3942E4B}">
                <a14:imgProps xmlns:a14="http://schemas.microsoft.com/office/drawing/2010/main">
                  <a14:imgLayer r:embed="rId9">
                    <a14:imgEffect>
                      <a14:colorTemperature colorTemp="11200"/>
                    </a14:imgEffect>
                  </a14:imgLayer>
                </a14:imgProps>
              </a:ext>
            </a:extLst>
          </a:blip>
          <a:srcRect l="26287" t="4027" r="25899" b="15089"/>
          <a:stretch/>
        </p:blipFill>
        <p:spPr>
          <a:xfrm>
            <a:off x="4470773" y="4649492"/>
            <a:ext cx="1116686" cy="1135405"/>
          </a:xfrm>
          <a:prstGeom prst="rect">
            <a:avLst/>
          </a:prstGeom>
        </p:spPr>
      </p:pic>
      <p:pic>
        <p:nvPicPr>
          <p:cNvPr id="4" name="Picture 3">
            <a:extLst>
              <a:ext uri="{FF2B5EF4-FFF2-40B4-BE49-F238E27FC236}">
                <a16:creationId xmlns:a16="http://schemas.microsoft.com/office/drawing/2014/main" id="{C464A723-CBE7-49D8-8E22-15C48D56BF26}"/>
              </a:ext>
            </a:extLst>
          </p:cNvPr>
          <p:cNvPicPr>
            <a:picLocks noChangeAspect="1"/>
          </p:cNvPicPr>
          <p:nvPr/>
        </p:nvPicPr>
        <p:blipFill rotWithShape="1">
          <a:blip r:embed="rId10"/>
          <a:srcRect l="20475" t="9221" r="22804"/>
          <a:stretch/>
        </p:blipFill>
        <p:spPr>
          <a:xfrm>
            <a:off x="5452414" y="4279178"/>
            <a:ext cx="1833301" cy="1761997"/>
          </a:xfrm>
          <a:prstGeom prst="rect">
            <a:avLst/>
          </a:prstGeom>
        </p:spPr>
      </p:pic>
      <p:graphicFrame>
        <p:nvGraphicFramePr>
          <p:cNvPr id="22" name="Table 26">
            <a:extLst>
              <a:ext uri="{FF2B5EF4-FFF2-40B4-BE49-F238E27FC236}">
                <a16:creationId xmlns:a16="http://schemas.microsoft.com/office/drawing/2014/main" id="{74BE3DFB-30A1-4677-8329-E78F4AB0757E}"/>
              </a:ext>
            </a:extLst>
          </p:cNvPr>
          <p:cNvGraphicFramePr>
            <a:graphicFrameLocks noGrp="1"/>
          </p:cNvGraphicFramePr>
          <p:nvPr>
            <p:extLst>
              <p:ext uri="{D42A27DB-BD31-4B8C-83A1-F6EECF244321}">
                <p14:modId xmlns:p14="http://schemas.microsoft.com/office/powerpoint/2010/main" val="1402855120"/>
              </p:ext>
            </p:extLst>
          </p:nvPr>
        </p:nvGraphicFramePr>
        <p:xfrm>
          <a:off x="4439321" y="3314952"/>
          <a:ext cx="1421691" cy="911006"/>
        </p:xfrm>
        <a:graphic>
          <a:graphicData uri="http://schemas.openxmlformats.org/drawingml/2006/table">
            <a:tbl>
              <a:tblPr firstRow="1" bandRow="1">
                <a:tableStyleId>{5940675A-B579-460E-94D1-54222C63F5DA}</a:tableStyleId>
              </a:tblPr>
              <a:tblGrid>
                <a:gridCol w="781368">
                  <a:extLst>
                    <a:ext uri="{9D8B030D-6E8A-4147-A177-3AD203B41FA5}">
                      <a16:colId xmlns:a16="http://schemas.microsoft.com/office/drawing/2014/main" val="2893272159"/>
                    </a:ext>
                  </a:extLst>
                </a:gridCol>
                <a:gridCol w="640323">
                  <a:extLst>
                    <a:ext uri="{9D8B030D-6E8A-4147-A177-3AD203B41FA5}">
                      <a16:colId xmlns:a16="http://schemas.microsoft.com/office/drawing/2014/main" val="3197050314"/>
                    </a:ext>
                  </a:extLst>
                </a:gridCol>
              </a:tblGrid>
              <a:tr h="200416">
                <a:tc>
                  <a:txBody>
                    <a:bodyPr/>
                    <a:lstStyle/>
                    <a:p>
                      <a:r>
                        <a:rPr lang="en-US" sz="1200" b="0" dirty="0">
                          <a:solidFill>
                            <a:schemeClr val="accent2">
                              <a:lumMod val="75000"/>
                            </a:schemeClr>
                          </a:solidFill>
                          <a:latin typeface="Arial" panose="020B0604020202020204" pitchFamily="34" charset="0"/>
                          <a:cs typeface="Arial" panose="020B0604020202020204" pitchFamily="34" charset="0"/>
                        </a:rPr>
                        <a:t>US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1100" dirty="0">
                          <a:solidFill>
                            <a:srgbClr val="7030A0"/>
                          </a:solidFill>
                          <a:latin typeface="Arial" panose="020B0604020202020204" pitchFamily="34" charset="0"/>
                          <a:cs typeface="Arial" panose="020B0604020202020204" pitchFamily="34" charset="0"/>
                        </a:rPr>
                        <a:t>38%</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993947197"/>
                  </a:ext>
                </a:extLst>
              </a:tr>
              <a:tr h="336061">
                <a:tc>
                  <a:txBody>
                    <a:bodyPr/>
                    <a:lstStyle/>
                    <a:p>
                      <a:r>
                        <a:rPr lang="en-US" sz="1200" b="0" dirty="0">
                          <a:solidFill>
                            <a:schemeClr val="accent2">
                              <a:lumMod val="75000"/>
                            </a:schemeClr>
                          </a:solidFill>
                          <a:latin typeface="Arial" panose="020B0604020202020204" pitchFamily="34" charset="0"/>
                          <a:cs typeface="Arial" panose="020B0604020202020204" pitchFamily="34" charset="0"/>
                        </a:rPr>
                        <a:t>England</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1100" dirty="0">
                          <a:solidFill>
                            <a:srgbClr val="7030A0"/>
                          </a:solidFill>
                          <a:latin typeface="Arial" panose="020B0604020202020204" pitchFamily="34" charset="0"/>
                          <a:cs typeface="Arial" panose="020B0604020202020204" pitchFamily="34" charset="0"/>
                        </a:rPr>
                        <a:t>30%</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179438471"/>
                  </a:ext>
                </a:extLst>
              </a:tr>
              <a:tr h="300625">
                <a:tc>
                  <a:txBody>
                    <a:bodyPr/>
                    <a:lstStyle/>
                    <a:p>
                      <a:r>
                        <a:rPr lang="en-US" sz="1200" b="0" dirty="0">
                          <a:solidFill>
                            <a:schemeClr val="accent2">
                              <a:lumMod val="75000"/>
                            </a:schemeClr>
                          </a:solidFill>
                          <a:latin typeface="Arial" panose="020B0604020202020204" pitchFamily="34" charset="0"/>
                          <a:cs typeface="Arial" panose="020B0604020202020204" pitchFamily="34" charset="0"/>
                        </a:rPr>
                        <a:t>Canada</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1100" dirty="0">
                          <a:solidFill>
                            <a:srgbClr val="7030A0"/>
                          </a:solidFill>
                          <a:latin typeface="Arial" panose="020B0604020202020204" pitchFamily="34" charset="0"/>
                          <a:cs typeface="Arial" panose="020B0604020202020204" pitchFamily="34" charset="0"/>
                        </a:rPr>
                        <a:t>13%</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684826877"/>
                  </a:ext>
                </a:extLst>
              </a:tr>
            </a:tbl>
          </a:graphicData>
        </a:graphic>
      </p:graphicFrame>
      <p:graphicFrame>
        <p:nvGraphicFramePr>
          <p:cNvPr id="23" name="Table 26">
            <a:extLst>
              <a:ext uri="{FF2B5EF4-FFF2-40B4-BE49-F238E27FC236}">
                <a16:creationId xmlns:a16="http://schemas.microsoft.com/office/drawing/2014/main" id="{C6181B05-2487-4277-85A7-F93081C631A4}"/>
              </a:ext>
            </a:extLst>
          </p:cNvPr>
          <p:cNvGraphicFramePr>
            <a:graphicFrameLocks noGrp="1"/>
          </p:cNvGraphicFramePr>
          <p:nvPr>
            <p:extLst>
              <p:ext uri="{D42A27DB-BD31-4B8C-83A1-F6EECF244321}">
                <p14:modId xmlns:p14="http://schemas.microsoft.com/office/powerpoint/2010/main" val="3356865327"/>
              </p:ext>
            </p:extLst>
          </p:nvPr>
        </p:nvGraphicFramePr>
        <p:xfrm>
          <a:off x="5764914" y="3353032"/>
          <a:ext cx="1447849" cy="554068"/>
        </p:xfrm>
        <a:graphic>
          <a:graphicData uri="http://schemas.openxmlformats.org/drawingml/2006/table">
            <a:tbl>
              <a:tblPr firstRow="1" bandRow="1">
                <a:tableStyleId>{5940675A-B579-460E-94D1-54222C63F5DA}</a:tableStyleId>
              </a:tblPr>
              <a:tblGrid>
                <a:gridCol w="807526">
                  <a:extLst>
                    <a:ext uri="{9D8B030D-6E8A-4147-A177-3AD203B41FA5}">
                      <a16:colId xmlns:a16="http://schemas.microsoft.com/office/drawing/2014/main" val="2893272159"/>
                    </a:ext>
                  </a:extLst>
                </a:gridCol>
                <a:gridCol w="640323">
                  <a:extLst>
                    <a:ext uri="{9D8B030D-6E8A-4147-A177-3AD203B41FA5}">
                      <a16:colId xmlns:a16="http://schemas.microsoft.com/office/drawing/2014/main" val="3197050314"/>
                    </a:ext>
                  </a:extLst>
                </a:gridCol>
              </a:tblGrid>
              <a:tr h="258871">
                <a:tc>
                  <a:txBody>
                    <a:bodyPr/>
                    <a:lstStyle/>
                    <a:p>
                      <a:r>
                        <a:rPr lang="en-US" sz="1200" b="0" dirty="0">
                          <a:solidFill>
                            <a:schemeClr val="accent2">
                              <a:lumMod val="75000"/>
                            </a:schemeClr>
                          </a:solidFill>
                          <a:latin typeface="Arial" panose="020B0604020202020204" pitchFamily="34" charset="0"/>
                          <a:cs typeface="Arial" panose="020B0604020202020204" pitchFamily="34" charset="0"/>
                        </a:rPr>
                        <a:t>India</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1100" dirty="0">
                          <a:solidFill>
                            <a:srgbClr val="7030A0"/>
                          </a:solidFill>
                          <a:latin typeface="Arial" panose="020B0604020202020204" pitchFamily="34" charset="0"/>
                          <a:cs typeface="Arial" panose="020B0604020202020204" pitchFamily="34" charset="0"/>
                        </a:rPr>
                        <a:t>10%</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479003386"/>
                  </a:ext>
                </a:extLst>
              </a:tr>
              <a:tr h="279748">
                <a:tc>
                  <a:txBody>
                    <a:bodyPr/>
                    <a:lstStyle/>
                    <a:p>
                      <a:r>
                        <a:rPr lang="en-US" sz="1200" b="0" dirty="0">
                          <a:solidFill>
                            <a:schemeClr val="accent2">
                              <a:lumMod val="75000"/>
                            </a:schemeClr>
                          </a:solidFill>
                          <a:latin typeface="Arial" panose="020B0604020202020204" pitchFamily="34" charset="0"/>
                          <a:cs typeface="Arial" panose="020B0604020202020204" pitchFamily="34" charset="0"/>
                        </a:rPr>
                        <a:t>Australia</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1100" dirty="0">
                          <a:solidFill>
                            <a:srgbClr val="7030A0"/>
                          </a:solidFill>
                          <a:latin typeface="Arial" panose="020B0604020202020204" pitchFamily="34" charset="0"/>
                          <a:cs typeface="Arial" panose="020B0604020202020204" pitchFamily="34" charset="0"/>
                        </a:rPr>
                        <a:t>9%</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328717556"/>
                  </a:ext>
                </a:extLst>
              </a:tr>
            </a:tbl>
          </a:graphicData>
        </a:graphic>
      </p:graphicFrame>
      <p:sp>
        <p:nvSpPr>
          <p:cNvPr id="12" name="TextBox 11">
            <a:extLst>
              <a:ext uri="{FF2B5EF4-FFF2-40B4-BE49-F238E27FC236}">
                <a16:creationId xmlns:a16="http://schemas.microsoft.com/office/drawing/2014/main" id="{7097DEB6-D8DE-4CE6-9DDD-682168E9F31C}"/>
              </a:ext>
            </a:extLst>
          </p:cNvPr>
          <p:cNvSpPr txBox="1"/>
          <p:nvPr/>
        </p:nvSpPr>
        <p:spPr>
          <a:xfrm>
            <a:off x="6126011" y="4933673"/>
            <a:ext cx="546047" cy="369332"/>
          </a:xfrm>
          <a:prstGeom prst="rect">
            <a:avLst/>
          </a:prstGeom>
          <a:noFill/>
        </p:spPr>
        <p:txBody>
          <a:bodyPr wrap="none" rtlCol="0">
            <a:spAutoFit/>
          </a:bodyPr>
          <a:lstStyle/>
          <a:p>
            <a:r>
              <a:rPr lang="en-US" b="1" dirty="0">
                <a:solidFill>
                  <a:schemeClr val="accent2">
                    <a:lumMod val="75000"/>
                  </a:schemeClr>
                </a:solidFill>
              </a:rPr>
              <a:t>Age</a:t>
            </a:r>
          </a:p>
        </p:txBody>
      </p:sp>
      <p:sp>
        <p:nvSpPr>
          <p:cNvPr id="13" name="TextBox 12">
            <a:extLst>
              <a:ext uri="{FF2B5EF4-FFF2-40B4-BE49-F238E27FC236}">
                <a16:creationId xmlns:a16="http://schemas.microsoft.com/office/drawing/2014/main" id="{710AFD71-1ED9-4D19-AB0A-EEE05B94C646}"/>
              </a:ext>
            </a:extLst>
          </p:cNvPr>
          <p:cNvSpPr txBox="1"/>
          <p:nvPr/>
        </p:nvSpPr>
        <p:spPr>
          <a:xfrm>
            <a:off x="4602634" y="772950"/>
            <a:ext cx="2468988" cy="578882"/>
          </a:xfrm>
          <a:prstGeom prst="roundRect">
            <a:avLst/>
          </a:prstGeom>
          <a:solidFill>
            <a:schemeClr val="accent2">
              <a:lumMod val="20000"/>
              <a:lumOff val="80000"/>
            </a:schemeClr>
          </a:solidFill>
        </p:spPr>
        <p:txBody>
          <a:bodyPr wrap="none" rtlCol="0">
            <a:spAutoFit/>
          </a:bodyPr>
          <a:lstStyle/>
          <a:p>
            <a:r>
              <a:rPr lang="en-US" sz="2800" dirty="0">
                <a:latin typeface="Arial" panose="020B0604020202020204" pitchFamily="34" charset="0"/>
                <a:cs typeface="Arial" panose="020B0604020202020204" pitchFamily="34" charset="0"/>
              </a:rPr>
              <a:t>Top 5 Accents</a:t>
            </a:r>
          </a:p>
        </p:txBody>
      </p:sp>
      <p:sp>
        <p:nvSpPr>
          <p:cNvPr id="26" name="TextBox 25">
            <a:extLst>
              <a:ext uri="{FF2B5EF4-FFF2-40B4-BE49-F238E27FC236}">
                <a16:creationId xmlns:a16="http://schemas.microsoft.com/office/drawing/2014/main" id="{C7C66FFA-3EDA-4332-B5BF-15A3FB8F6532}"/>
              </a:ext>
            </a:extLst>
          </p:cNvPr>
          <p:cNvSpPr txBox="1"/>
          <p:nvPr/>
        </p:nvSpPr>
        <p:spPr>
          <a:xfrm>
            <a:off x="7728026" y="776200"/>
            <a:ext cx="2635983" cy="578882"/>
          </a:xfrm>
          <a:prstGeom prst="roundRect">
            <a:avLst/>
          </a:prstGeom>
          <a:solidFill>
            <a:schemeClr val="accent6">
              <a:lumMod val="20000"/>
              <a:lumOff val="80000"/>
            </a:schemeClr>
          </a:solidFill>
        </p:spPr>
        <p:txBody>
          <a:bodyPr wrap="none" rtlCol="0">
            <a:spAutoFit/>
          </a:bodyPr>
          <a:lstStyle/>
          <a:p>
            <a:r>
              <a:rPr lang="en-US" sz="2800" dirty="0">
                <a:latin typeface="Arial" panose="020B0604020202020204" pitchFamily="34" charset="0"/>
                <a:cs typeface="Arial" panose="020B0604020202020204" pitchFamily="34" charset="0"/>
              </a:rPr>
              <a:t>Continent-wide</a:t>
            </a:r>
          </a:p>
        </p:txBody>
      </p:sp>
      <p:sp>
        <p:nvSpPr>
          <p:cNvPr id="27" name="TextBox 26">
            <a:extLst>
              <a:ext uri="{FF2B5EF4-FFF2-40B4-BE49-F238E27FC236}">
                <a16:creationId xmlns:a16="http://schemas.microsoft.com/office/drawing/2014/main" id="{B625D316-DF33-41AB-86AD-BE36AC8DBCD6}"/>
              </a:ext>
            </a:extLst>
          </p:cNvPr>
          <p:cNvSpPr txBox="1"/>
          <p:nvPr/>
        </p:nvSpPr>
        <p:spPr>
          <a:xfrm>
            <a:off x="1389552" y="772950"/>
            <a:ext cx="2568989" cy="578882"/>
          </a:xfrm>
          <a:prstGeom prst="roundRect">
            <a:avLst/>
          </a:prstGeom>
          <a:solidFill>
            <a:schemeClr val="accent1">
              <a:lumMod val="20000"/>
              <a:lumOff val="80000"/>
            </a:schemeClr>
          </a:solidFill>
        </p:spPr>
        <p:txBody>
          <a:bodyPr wrap="none" rtlCol="0">
            <a:spAutoFit/>
          </a:bodyPr>
          <a:lstStyle/>
          <a:p>
            <a:r>
              <a:rPr lang="en-US" sz="2800" dirty="0">
                <a:latin typeface="Arial" panose="020B0604020202020204" pitchFamily="34" charset="0"/>
                <a:cs typeface="Arial" panose="020B0604020202020204" pitchFamily="34" charset="0"/>
              </a:rPr>
              <a:t>US vs Non-US</a:t>
            </a:r>
          </a:p>
        </p:txBody>
      </p:sp>
      <p:sp>
        <p:nvSpPr>
          <p:cNvPr id="19" name="TextBox 18">
            <a:extLst>
              <a:ext uri="{FF2B5EF4-FFF2-40B4-BE49-F238E27FC236}">
                <a16:creationId xmlns:a16="http://schemas.microsoft.com/office/drawing/2014/main" id="{72E48CAE-0241-444F-80B6-78F9FB4EC163}"/>
              </a:ext>
            </a:extLst>
          </p:cNvPr>
          <p:cNvSpPr txBox="1"/>
          <p:nvPr/>
        </p:nvSpPr>
        <p:spPr>
          <a:xfrm>
            <a:off x="5150912" y="1605648"/>
            <a:ext cx="1654714" cy="1021556"/>
          </a:xfrm>
          <a:prstGeom prst="roundRect">
            <a:avLst/>
          </a:prstGeom>
          <a:noFill/>
        </p:spPr>
        <p:txBody>
          <a:bodyPr wrap="square" rtlCol="0">
            <a:spAutoFit/>
          </a:bodyPr>
          <a:lstStyle/>
          <a:p>
            <a:r>
              <a:rPr lang="en-US" sz="5400" b="1" dirty="0">
                <a:ln w="22225">
                  <a:solidFill>
                    <a:schemeClr val="accent2"/>
                  </a:solidFill>
                  <a:prstDash val="solid"/>
                </a:ln>
                <a:solidFill>
                  <a:schemeClr val="accent2">
                    <a:lumMod val="40000"/>
                    <a:lumOff val="60000"/>
                  </a:schemeClr>
                </a:solidFill>
                <a:latin typeface="Arial" panose="020B0604020202020204" pitchFamily="34" charset="0"/>
                <a:cs typeface="Arial" panose="020B0604020202020204" pitchFamily="34" charset="0"/>
              </a:rPr>
              <a:t>41K</a:t>
            </a:r>
          </a:p>
        </p:txBody>
      </p:sp>
      <p:sp>
        <p:nvSpPr>
          <p:cNvPr id="20" name="TextBox 19">
            <a:extLst>
              <a:ext uri="{FF2B5EF4-FFF2-40B4-BE49-F238E27FC236}">
                <a16:creationId xmlns:a16="http://schemas.microsoft.com/office/drawing/2014/main" id="{3627195A-8D90-46AF-91D1-D97897B8FFCF}"/>
              </a:ext>
            </a:extLst>
          </p:cNvPr>
          <p:cNvSpPr txBox="1"/>
          <p:nvPr/>
        </p:nvSpPr>
        <p:spPr>
          <a:xfrm>
            <a:off x="8189923" y="1605648"/>
            <a:ext cx="1654714" cy="1021556"/>
          </a:xfrm>
          <a:prstGeom prst="roundRect">
            <a:avLst/>
          </a:prstGeom>
          <a:noFill/>
        </p:spPr>
        <p:txBody>
          <a:bodyPr wrap="square" rtlCol="0">
            <a:spAutoFit/>
          </a:bodyPr>
          <a:lstStyle/>
          <a:p>
            <a:r>
              <a:rPr lang="en-US" altLang="zh-CN" sz="5400" b="1" dirty="0">
                <a:ln w="22225">
                  <a:solidFill>
                    <a:schemeClr val="accent2"/>
                  </a:solidFill>
                  <a:prstDash val="solid"/>
                </a:ln>
                <a:solidFill>
                  <a:schemeClr val="accent2">
                    <a:lumMod val="40000"/>
                    <a:lumOff val="60000"/>
                  </a:schemeClr>
                </a:solidFill>
                <a:latin typeface="Arial" panose="020B0604020202020204" pitchFamily="34" charset="0"/>
                <a:cs typeface="Arial" panose="020B0604020202020204" pitchFamily="34" charset="0"/>
              </a:rPr>
              <a:t>22</a:t>
            </a:r>
            <a:r>
              <a:rPr lang="en-US" sz="5400" b="1" dirty="0">
                <a:ln w="22225">
                  <a:solidFill>
                    <a:schemeClr val="accent2"/>
                  </a:solidFill>
                  <a:prstDash val="solid"/>
                </a:ln>
                <a:solidFill>
                  <a:schemeClr val="accent2">
                    <a:lumMod val="40000"/>
                    <a:lumOff val="60000"/>
                  </a:schemeClr>
                </a:solidFill>
                <a:latin typeface="Arial" panose="020B0604020202020204" pitchFamily="34" charset="0"/>
                <a:cs typeface="Arial" panose="020B0604020202020204" pitchFamily="34" charset="0"/>
              </a:rPr>
              <a:t>K</a:t>
            </a:r>
          </a:p>
        </p:txBody>
      </p:sp>
      <p:sp>
        <p:nvSpPr>
          <p:cNvPr id="21" name="TextBox 20">
            <a:extLst>
              <a:ext uri="{FF2B5EF4-FFF2-40B4-BE49-F238E27FC236}">
                <a16:creationId xmlns:a16="http://schemas.microsoft.com/office/drawing/2014/main" id="{8B39EB1E-03E1-4C46-B1A3-560E4EABF8CD}"/>
              </a:ext>
            </a:extLst>
          </p:cNvPr>
          <p:cNvSpPr txBox="1"/>
          <p:nvPr/>
        </p:nvSpPr>
        <p:spPr>
          <a:xfrm>
            <a:off x="1846690" y="1722635"/>
            <a:ext cx="1654714" cy="1021556"/>
          </a:xfrm>
          <a:prstGeom prst="roundRect">
            <a:avLst/>
          </a:prstGeom>
          <a:noFill/>
        </p:spPr>
        <p:txBody>
          <a:bodyPr wrap="square" rtlCol="0">
            <a:spAutoFit/>
          </a:bodyPr>
          <a:lstStyle/>
          <a:p>
            <a:r>
              <a:rPr lang="en-US" sz="5400" b="1" dirty="0">
                <a:ln w="22225">
                  <a:solidFill>
                    <a:schemeClr val="accent2"/>
                  </a:solidFill>
                  <a:prstDash val="solid"/>
                </a:ln>
                <a:solidFill>
                  <a:schemeClr val="accent2">
                    <a:lumMod val="40000"/>
                    <a:lumOff val="60000"/>
                  </a:schemeClr>
                </a:solidFill>
                <a:latin typeface="Arial" panose="020B0604020202020204" pitchFamily="34" charset="0"/>
                <a:cs typeface="Arial" panose="020B0604020202020204" pitchFamily="34" charset="0"/>
              </a:rPr>
              <a:t>10K</a:t>
            </a:r>
          </a:p>
        </p:txBody>
      </p:sp>
      <p:graphicFrame>
        <p:nvGraphicFramePr>
          <p:cNvPr id="24" name="Table 26">
            <a:extLst>
              <a:ext uri="{FF2B5EF4-FFF2-40B4-BE49-F238E27FC236}">
                <a16:creationId xmlns:a16="http://schemas.microsoft.com/office/drawing/2014/main" id="{385D0938-9196-4D34-9120-3128130B91C8}"/>
              </a:ext>
            </a:extLst>
          </p:cNvPr>
          <p:cNvGraphicFramePr>
            <a:graphicFrameLocks noGrp="1"/>
          </p:cNvGraphicFramePr>
          <p:nvPr>
            <p:extLst>
              <p:ext uri="{D42A27DB-BD31-4B8C-83A1-F6EECF244321}">
                <p14:modId xmlns:p14="http://schemas.microsoft.com/office/powerpoint/2010/main" val="2045095114"/>
              </p:ext>
            </p:extLst>
          </p:nvPr>
        </p:nvGraphicFramePr>
        <p:xfrm>
          <a:off x="7771355" y="3198397"/>
          <a:ext cx="2513433" cy="1097280"/>
        </p:xfrm>
        <a:graphic>
          <a:graphicData uri="http://schemas.openxmlformats.org/drawingml/2006/table">
            <a:tbl>
              <a:tblPr firstRow="1" bandRow="1">
                <a:tableStyleId>{5940675A-B579-460E-94D1-54222C63F5DA}</a:tableStyleId>
              </a:tblPr>
              <a:tblGrid>
                <a:gridCol w="1287510">
                  <a:extLst>
                    <a:ext uri="{9D8B030D-6E8A-4147-A177-3AD203B41FA5}">
                      <a16:colId xmlns:a16="http://schemas.microsoft.com/office/drawing/2014/main" val="2893272159"/>
                    </a:ext>
                  </a:extLst>
                </a:gridCol>
                <a:gridCol w="1225923">
                  <a:extLst>
                    <a:ext uri="{9D8B030D-6E8A-4147-A177-3AD203B41FA5}">
                      <a16:colId xmlns:a16="http://schemas.microsoft.com/office/drawing/2014/main" val="3197050314"/>
                    </a:ext>
                  </a:extLst>
                </a:gridCol>
              </a:tblGrid>
              <a:tr h="144721">
                <a:tc>
                  <a:txBody>
                    <a:bodyPr/>
                    <a:lstStyle/>
                    <a:p>
                      <a:r>
                        <a:rPr lang="en-US" sz="1200" b="0" dirty="0">
                          <a:solidFill>
                            <a:schemeClr val="accent2">
                              <a:lumMod val="75000"/>
                            </a:schemeClr>
                          </a:solidFill>
                          <a:latin typeface="Arial" panose="020B0604020202020204" pitchFamily="34" charset="0"/>
                          <a:cs typeface="Arial" panose="020B0604020202020204" pitchFamily="34" charset="0"/>
                        </a:rPr>
                        <a:t>N</a:t>
                      </a:r>
                      <a:r>
                        <a:rPr lang="en-US" altLang="zh-CN" sz="1200" b="0" dirty="0">
                          <a:solidFill>
                            <a:schemeClr val="accent2">
                              <a:lumMod val="75000"/>
                            </a:schemeClr>
                          </a:solidFill>
                          <a:latin typeface="Arial" panose="020B0604020202020204" pitchFamily="34" charset="0"/>
                          <a:cs typeface="Arial" panose="020B0604020202020204" pitchFamily="34" charset="0"/>
                        </a:rPr>
                        <a:t>orth America</a:t>
                      </a:r>
                      <a:endParaRPr lang="en-US" sz="1200" b="0" dirty="0">
                        <a:solidFill>
                          <a:schemeClr val="accent2">
                            <a:lumMod val="75000"/>
                          </a:schemeClr>
                        </a:solidFill>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1100" dirty="0">
                          <a:solidFill>
                            <a:srgbClr val="7030A0"/>
                          </a:solidFill>
                          <a:latin typeface="Arial" panose="020B0604020202020204" pitchFamily="34" charset="0"/>
                          <a:cs typeface="Arial" panose="020B0604020202020204" pitchFamily="34" charset="0"/>
                        </a:rPr>
                        <a:t>27%</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993947197"/>
                  </a:ext>
                </a:extLst>
              </a:tr>
              <a:tr h="144721">
                <a:tc>
                  <a:txBody>
                    <a:bodyPr/>
                    <a:lstStyle/>
                    <a:p>
                      <a:r>
                        <a:rPr lang="en-US" sz="1200" b="0" dirty="0">
                          <a:solidFill>
                            <a:schemeClr val="accent2">
                              <a:lumMod val="75000"/>
                            </a:schemeClr>
                          </a:solidFill>
                          <a:latin typeface="Arial" panose="020B0604020202020204" pitchFamily="34" charset="0"/>
                          <a:cs typeface="Arial" panose="020B0604020202020204" pitchFamily="34" charset="0"/>
                        </a:rPr>
                        <a:t>Europe</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1100" dirty="0">
                          <a:solidFill>
                            <a:srgbClr val="7030A0"/>
                          </a:solidFill>
                          <a:latin typeface="Arial" panose="020B0604020202020204" pitchFamily="34" charset="0"/>
                          <a:cs typeface="Arial" panose="020B0604020202020204" pitchFamily="34" charset="0"/>
                        </a:rPr>
                        <a:t>35%</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179438471"/>
                  </a:ext>
                </a:extLst>
              </a:tr>
              <a:tr h="144721">
                <a:tc>
                  <a:txBody>
                    <a:bodyPr/>
                    <a:lstStyle/>
                    <a:p>
                      <a:r>
                        <a:rPr lang="en-US" sz="1200" b="0" dirty="0">
                          <a:solidFill>
                            <a:schemeClr val="accent2">
                              <a:lumMod val="75000"/>
                            </a:schemeClr>
                          </a:solidFill>
                          <a:latin typeface="Arial" panose="020B0604020202020204" pitchFamily="34" charset="0"/>
                          <a:cs typeface="Arial" panose="020B0604020202020204" pitchFamily="34" charset="0"/>
                        </a:rPr>
                        <a:t>India</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1100" dirty="0">
                          <a:solidFill>
                            <a:srgbClr val="7030A0"/>
                          </a:solidFill>
                          <a:latin typeface="Arial" panose="020B0604020202020204" pitchFamily="34" charset="0"/>
                          <a:cs typeface="Arial" panose="020B0604020202020204" pitchFamily="34" charset="0"/>
                        </a:rPr>
                        <a:t>13%</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684826877"/>
                  </a:ext>
                </a:extLst>
              </a:tr>
              <a:tr h="144721">
                <a:tc>
                  <a:txBody>
                    <a:bodyPr/>
                    <a:lstStyle/>
                    <a:p>
                      <a:r>
                        <a:rPr lang="en-US" sz="1200" b="0" dirty="0">
                          <a:solidFill>
                            <a:schemeClr val="accent2">
                              <a:lumMod val="75000"/>
                            </a:schemeClr>
                          </a:solidFill>
                          <a:latin typeface="Arial" panose="020B0604020202020204" pitchFamily="34" charset="0"/>
                          <a:cs typeface="Arial" panose="020B0604020202020204" pitchFamily="34" charset="0"/>
                        </a:rPr>
                        <a:t>Oceania</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1100" dirty="0">
                          <a:solidFill>
                            <a:srgbClr val="7030A0"/>
                          </a:solidFill>
                          <a:latin typeface="Arial" panose="020B0604020202020204" pitchFamily="34" charset="0"/>
                          <a:cs typeface="Arial" panose="020B0604020202020204" pitchFamily="34" charset="0"/>
                        </a:rPr>
                        <a:t>25%</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108604410"/>
                  </a:ext>
                </a:extLst>
              </a:tr>
            </a:tbl>
          </a:graphicData>
        </a:graphic>
      </p:graphicFrame>
      <p:sp>
        <p:nvSpPr>
          <p:cNvPr id="31" name="TextBox 30">
            <a:extLst>
              <a:ext uri="{FF2B5EF4-FFF2-40B4-BE49-F238E27FC236}">
                <a16:creationId xmlns:a16="http://schemas.microsoft.com/office/drawing/2014/main" id="{9382544D-A0EC-4C90-BDD2-AFE9010BA64D}"/>
              </a:ext>
            </a:extLst>
          </p:cNvPr>
          <p:cNvSpPr txBox="1"/>
          <p:nvPr/>
        </p:nvSpPr>
        <p:spPr>
          <a:xfrm>
            <a:off x="9267286" y="4905511"/>
            <a:ext cx="988695" cy="461665"/>
          </a:xfrm>
          <a:prstGeom prst="rect">
            <a:avLst/>
          </a:prstGeom>
          <a:noFill/>
        </p:spPr>
        <p:txBody>
          <a:bodyPr wrap="square" rtlCol="0">
            <a:spAutoFit/>
          </a:bodyPr>
          <a:lstStyle/>
          <a:p>
            <a:r>
              <a:rPr lang="en-US" sz="2400" b="1" dirty="0">
                <a:solidFill>
                  <a:schemeClr val="bg1"/>
                </a:solidFill>
              </a:rPr>
              <a:t>Age</a:t>
            </a:r>
          </a:p>
        </p:txBody>
      </p:sp>
      <p:sp>
        <p:nvSpPr>
          <p:cNvPr id="36" name="TextBox 35">
            <a:extLst>
              <a:ext uri="{FF2B5EF4-FFF2-40B4-BE49-F238E27FC236}">
                <a16:creationId xmlns:a16="http://schemas.microsoft.com/office/drawing/2014/main" id="{4F5EFFAA-E928-4B84-89E1-3AA2C8B334F1}"/>
              </a:ext>
            </a:extLst>
          </p:cNvPr>
          <p:cNvSpPr txBox="1"/>
          <p:nvPr/>
        </p:nvSpPr>
        <p:spPr>
          <a:xfrm>
            <a:off x="8057323" y="4650784"/>
            <a:ext cx="988695" cy="461665"/>
          </a:xfrm>
          <a:prstGeom prst="rect">
            <a:avLst/>
          </a:prstGeom>
          <a:noFill/>
        </p:spPr>
        <p:txBody>
          <a:bodyPr wrap="square" rtlCol="0">
            <a:spAutoFit/>
          </a:bodyPr>
          <a:lstStyle/>
          <a:p>
            <a:r>
              <a:rPr lang="en-US" sz="1200" b="1" dirty="0">
                <a:solidFill>
                  <a:schemeClr val="bg1"/>
                </a:solidFill>
              </a:rPr>
              <a:t>Female </a:t>
            </a:r>
          </a:p>
          <a:p>
            <a:r>
              <a:rPr lang="en-US" sz="1200" b="1" dirty="0">
                <a:solidFill>
                  <a:schemeClr val="bg1"/>
                </a:solidFill>
              </a:rPr>
              <a:t>40%</a:t>
            </a:r>
          </a:p>
        </p:txBody>
      </p:sp>
      <p:sp>
        <p:nvSpPr>
          <p:cNvPr id="37" name="TextBox 36">
            <a:extLst>
              <a:ext uri="{FF2B5EF4-FFF2-40B4-BE49-F238E27FC236}">
                <a16:creationId xmlns:a16="http://schemas.microsoft.com/office/drawing/2014/main" id="{95C725E2-4B1E-4DA1-84B5-9AA18353E860}"/>
              </a:ext>
            </a:extLst>
          </p:cNvPr>
          <p:cNvSpPr txBox="1"/>
          <p:nvPr/>
        </p:nvSpPr>
        <p:spPr>
          <a:xfrm>
            <a:off x="7546996" y="5109957"/>
            <a:ext cx="919040" cy="276999"/>
          </a:xfrm>
          <a:prstGeom prst="rect">
            <a:avLst/>
          </a:prstGeom>
          <a:noFill/>
        </p:spPr>
        <p:txBody>
          <a:bodyPr wrap="square" rtlCol="0">
            <a:spAutoFit/>
          </a:bodyPr>
          <a:lstStyle/>
          <a:p>
            <a:r>
              <a:rPr lang="en-US" sz="1200" b="1" dirty="0">
                <a:solidFill>
                  <a:schemeClr val="bg1"/>
                </a:solidFill>
              </a:rPr>
              <a:t>Male 60%</a:t>
            </a:r>
          </a:p>
        </p:txBody>
      </p:sp>
      <p:graphicFrame>
        <p:nvGraphicFramePr>
          <p:cNvPr id="38" name="Table 26">
            <a:extLst>
              <a:ext uri="{FF2B5EF4-FFF2-40B4-BE49-F238E27FC236}">
                <a16:creationId xmlns:a16="http://schemas.microsoft.com/office/drawing/2014/main" id="{59C14DAB-A7C1-4191-8996-5C5B42566AC2}"/>
              </a:ext>
            </a:extLst>
          </p:cNvPr>
          <p:cNvGraphicFramePr>
            <a:graphicFrameLocks noGrp="1"/>
          </p:cNvGraphicFramePr>
          <p:nvPr>
            <p:extLst>
              <p:ext uri="{D42A27DB-BD31-4B8C-83A1-F6EECF244321}">
                <p14:modId xmlns:p14="http://schemas.microsoft.com/office/powerpoint/2010/main" val="981382281"/>
              </p:ext>
            </p:extLst>
          </p:nvPr>
        </p:nvGraphicFramePr>
        <p:xfrm>
          <a:off x="2009595" y="3388505"/>
          <a:ext cx="1421691" cy="610381"/>
        </p:xfrm>
        <a:graphic>
          <a:graphicData uri="http://schemas.openxmlformats.org/drawingml/2006/table">
            <a:tbl>
              <a:tblPr firstRow="1" bandRow="1">
                <a:tableStyleId>{5940675A-B579-460E-94D1-54222C63F5DA}</a:tableStyleId>
              </a:tblPr>
              <a:tblGrid>
                <a:gridCol w="781368">
                  <a:extLst>
                    <a:ext uri="{9D8B030D-6E8A-4147-A177-3AD203B41FA5}">
                      <a16:colId xmlns:a16="http://schemas.microsoft.com/office/drawing/2014/main" val="2893272159"/>
                    </a:ext>
                  </a:extLst>
                </a:gridCol>
                <a:gridCol w="640323">
                  <a:extLst>
                    <a:ext uri="{9D8B030D-6E8A-4147-A177-3AD203B41FA5}">
                      <a16:colId xmlns:a16="http://schemas.microsoft.com/office/drawing/2014/main" val="3197050314"/>
                    </a:ext>
                  </a:extLst>
                </a:gridCol>
              </a:tblGrid>
              <a:tr h="200416">
                <a:tc>
                  <a:txBody>
                    <a:bodyPr/>
                    <a:lstStyle/>
                    <a:p>
                      <a:r>
                        <a:rPr lang="en-US" sz="1200" b="0" dirty="0">
                          <a:solidFill>
                            <a:schemeClr val="accent2">
                              <a:lumMod val="75000"/>
                            </a:schemeClr>
                          </a:solidFill>
                          <a:latin typeface="Arial" panose="020B0604020202020204" pitchFamily="34" charset="0"/>
                          <a:cs typeface="Arial" panose="020B0604020202020204" pitchFamily="34" charset="0"/>
                        </a:rPr>
                        <a:t>US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1100" dirty="0">
                          <a:solidFill>
                            <a:srgbClr val="7030A0"/>
                          </a:solidFill>
                          <a:latin typeface="Arial" panose="020B0604020202020204" pitchFamily="34" charset="0"/>
                          <a:cs typeface="Arial" panose="020B0604020202020204" pitchFamily="34" charset="0"/>
                        </a:rPr>
                        <a:t>50%</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993947197"/>
                  </a:ext>
                </a:extLst>
              </a:tr>
              <a:tr h="336061">
                <a:tc>
                  <a:txBody>
                    <a:bodyPr/>
                    <a:lstStyle/>
                    <a:p>
                      <a:r>
                        <a:rPr lang="en-US" sz="1200" b="0" dirty="0">
                          <a:solidFill>
                            <a:schemeClr val="accent2">
                              <a:lumMod val="75000"/>
                            </a:schemeClr>
                          </a:solidFill>
                          <a:latin typeface="Arial" panose="020B0604020202020204" pitchFamily="34" charset="0"/>
                          <a:cs typeface="Arial" panose="020B0604020202020204" pitchFamily="34" charset="0"/>
                        </a:rPr>
                        <a:t>Non-US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1100" dirty="0">
                          <a:solidFill>
                            <a:srgbClr val="7030A0"/>
                          </a:solidFill>
                          <a:latin typeface="Arial" panose="020B0604020202020204" pitchFamily="34" charset="0"/>
                          <a:cs typeface="Arial" panose="020B0604020202020204" pitchFamily="34" charset="0"/>
                        </a:rPr>
                        <a:t>50%</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179438471"/>
                  </a:ext>
                </a:extLst>
              </a:tr>
            </a:tbl>
          </a:graphicData>
        </a:graphic>
      </p:graphicFrame>
      <p:sp>
        <p:nvSpPr>
          <p:cNvPr id="41" name="TextBox 40">
            <a:extLst>
              <a:ext uri="{FF2B5EF4-FFF2-40B4-BE49-F238E27FC236}">
                <a16:creationId xmlns:a16="http://schemas.microsoft.com/office/drawing/2014/main" id="{EEB92E75-E233-4D54-82A1-B02060F239E0}"/>
              </a:ext>
            </a:extLst>
          </p:cNvPr>
          <p:cNvSpPr txBox="1"/>
          <p:nvPr/>
        </p:nvSpPr>
        <p:spPr>
          <a:xfrm>
            <a:off x="2973523" y="4928619"/>
            <a:ext cx="546047" cy="369332"/>
          </a:xfrm>
          <a:prstGeom prst="rect">
            <a:avLst/>
          </a:prstGeom>
          <a:noFill/>
        </p:spPr>
        <p:txBody>
          <a:bodyPr wrap="none" rtlCol="0">
            <a:spAutoFit/>
          </a:bodyPr>
          <a:lstStyle/>
          <a:p>
            <a:r>
              <a:rPr lang="en-US" b="1" dirty="0">
                <a:solidFill>
                  <a:schemeClr val="accent2">
                    <a:lumMod val="75000"/>
                  </a:schemeClr>
                </a:solidFill>
              </a:rPr>
              <a:t>Age</a:t>
            </a:r>
          </a:p>
        </p:txBody>
      </p:sp>
      <p:pic>
        <p:nvPicPr>
          <p:cNvPr id="10" name="Picture 9">
            <a:extLst>
              <a:ext uri="{FF2B5EF4-FFF2-40B4-BE49-F238E27FC236}">
                <a16:creationId xmlns:a16="http://schemas.microsoft.com/office/drawing/2014/main" id="{836F0F8F-2974-4763-A1BF-520F915B4432}"/>
              </a:ext>
            </a:extLst>
          </p:cNvPr>
          <p:cNvPicPr>
            <a:picLocks noChangeAspect="1"/>
          </p:cNvPicPr>
          <p:nvPr/>
        </p:nvPicPr>
        <p:blipFill>
          <a:blip r:embed="rId11"/>
          <a:stretch>
            <a:fillRect/>
          </a:stretch>
        </p:blipFill>
        <p:spPr>
          <a:xfrm>
            <a:off x="8846851" y="4253366"/>
            <a:ext cx="1856727" cy="1828434"/>
          </a:xfrm>
          <a:prstGeom prst="rect">
            <a:avLst/>
          </a:prstGeom>
        </p:spPr>
      </p:pic>
      <p:sp>
        <p:nvSpPr>
          <p:cNvPr id="40" name="TextBox 39">
            <a:extLst>
              <a:ext uri="{FF2B5EF4-FFF2-40B4-BE49-F238E27FC236}">
                <a16:creationId xmlns:a16="http://schemas.microsoft.com/office/drawing/2014/main" id="{134AF13F-C0B6-4221-BDB4-1759D0008253}"/>
              </a:ext>
            </a:extLst>
          </p:cNvPr>
          <p:cNvSpPr txBox="1"/>
          <p:nvPr/>
        </p:nvSpPr>
        <p:spPr>
          <a:xfrm>
            <a:off x="9481125" y="4933673"/>
            <a:ext cx="546047" cy="369332"/>
          </a:xfrm>
          <a:prstGeom prst="rect">
            <a:avLst/>
          </a:prstGeom>
          <a:noFill/>
        </p:spPr>
        <p:txBody>
          <a:bodyPr wrap="none" rtlCol="0">
            <a:spAutoFit/>
          </a:bodyPr>
          <a:lstStyle/>
          <a:p>
            <a:r>
              <a:rPr lang="en-US" b="1" dirty="0">
                <a:solidFill>
                  <a:schemeClr val="accent2">
                    <a:lumMod val="75000"/>
                  </a:schemeClr>
                </a:solidFill>
              </a:rPr>
              <a:t>Age</a:t>
            </a:r>
          </a:p>
        </p:txBody>
      </p:sp>
      <p:pic>
        <p:nvPicPr>
          <p:cNvPr id="15" name="Picture 14">
            <a:extLst>
              <a:ext uri="{FF2B5EF4-FFF2-40B4-BE49-F238E27FC236}">
                <a16:creationId xmlns:a16="http://schemas.microsoft.com/office/drawing/2014/main" id="{077977B5-CBA1-4FE7-ABED-281F984AC849}"/>
              </a:ext>
            </a:extLst>
          </p:cNvPr>
          <p:cNvPicPr>
            <a:picLocks noChangeAspect="1"/>
          </p:cNvPicPr>
          <p:nvPr/>
        </p:nvPicPr>
        <p:blipFill>
          <a:blip r:embed="rId12"/>
          <a:stretch>
            <a:fillRect/>
          </a:stretch>
        </p:blipFill>
        <p:spPr>
          <a:xfrm>
            <a:off x="7592926" y="4616191"/>
            <a:ext cx="1291822" cy="1264530"/>
          </a:xfrm>
          <a:prstGeom prst="rect">
            <a:avLst/>
          </a:prstGeom>
        </p:spPr>
      </p:pic>
      <p:pic>
        <p:nvPicPr>
          <p:cNvPr id="6" name="Picture 5">
            <a:extLst>
              <a:ext uri="{FF2B5EF4-FFF2-40B4-BE49-F238E27FC236}">
                <a16:creationId xmlns:a16="http://schemas.microsoft.com/office/drawing/2014/main" id="{61D2EE03-9904-498D-A1FD-82BDBFFE9286}"/>
              </a:ext>
            </a:extLst>
          </p:cNvPr>
          <p:cNvPicPr>
            <a:picLocks noChangeAspect="1"/>
          </p:cNvPicPr>
          <p:nvPr/>
        </p:nvPicPr>
        <p:blipFill rotWithShape="1">
          <a:blip r:embed="rId13">
            <a:extLst>
              <a:ext uri="{BEBA8EAE-BF5A-486C-A8C5-ECC9F3942E4B}">
                <a14:imgProps xmlns:a14="http://schemas.microsoft.com/office/drawing/2010/main">
                  <a14:imgLayer r:embed="rId14">
                    <a14:imgEffect>
                      <a14:sharpenSoften amount="25000"/>
                    </a14:imgEffect>
                    <a14:imgEffect>
                      <a14:colorTemperature colorTemp="4700"/>
                    </a14:imgEffect>
                    <a14:imgEffect>
                      <a14:saturation sat="400000"/>
                    </a14:imgEffect>
                  </a14:imgLayer>
                </a14:imgProps>
              </a:ext>
            </a:extLst>
          </a:blip>
          <a:srcRect l="27264" t="4477" r="27774" b="16233"/>
          <a:stretch/>
        </p:blipFill>
        <p:spPr>
          <a:xfrm>
            <a:off x="1236781" y="4691349"/>
            <a:ext cx="1148475" cy="1133856"/>
          </a:xfrm>
          <a:prstGeom prst="rect">
            <a:avLst/>
          </a:prstGeom>
        </p:spPr>
      </p:pic>
      <mc:AlternateContent xmlns:mc="http://schemas.openxmlformats.org/markup-compatibility/2006">
        <mc:Choice xmlns:cx1="http://schemas.microsoft.com/office/drawing/2015/9/8/chartex" Requires="cx1">
          <p:graphicFrame>
            <p:nvGraphicFramePr>
              <p:cNvPr id="35" name="Chart 34">
                <a:extLst>
                  <a:ext uri="{FF2B5EF4-FFF2-40B4-BE49-F238E27FC236}">
                    <a16:creationId xmlns:a16="http://schemas.microsoft.com/office/drawing/2014/main" id="{0E222EBF-3033-4013-877B-CDFD337F1A95}"/>
                  </a:ext>
                </a:extLst>
              </p:cNvPr>
              <p:cNvGraphicFramePr/>
              <p:nvPr>
                <p:extLst>
                  <p:ext uri="{D42A27DB-BD31-4B8C-83A1-F6EECF244321}">
                    <p14:modId xmlns:p14="http://schemas.microsoft.com/office/powerpoint/2010/main" val="2739445075"/>
                  </p:ext>
                </p:extLst>
              </p:nvPr>
            </p:nvGraphicFramePr>
            <p:xfrm>
              <a:off x="2306537" y="4145617"/>
              <a:ext cx="1870438" cy="2043932"/>
            </p:xfrm>
            <a:graphic>
              <a:graphicData uri="http://schemas.microsoft.com/office/drawing/2014/chartex">
                <cx:chart xmlns:cx="http://schemas.microsoft.com/office/drawing/2014/chartex" xmlns:r="http://schemas.openxmlformats.org/officeDocument/2006/relationships" r:id="rId15"/>
              </a:graphicData>
            </a:graphic>
          </p:graphicFrame>
        </mc:Choice>
        <mc:Fallback>
          <p:pic>
            <p:nvPicPr>
              <p:cNvPr id="35" name="Chart 34">
                <a:extLst>
                  <a:ext uri="{FF2B5EF4-FFF2-40B4-BE49-F238E27FC236}">
                    <a16:creationId xmlns:a16="http://schemas.microsoft.com/office/drawing/2014/main" id="{0E222EBF-3033-4013-877B-CDFD337F1A95}"/>
                  </a:ext>
                </a:extLst>
              </p:cNvPr>
              <p:cNvPicPr>
                <a:picLocks noGrp="1" noRot="1" noChangeAspect="1" noMove="1" noResize="1" noEditPoints="1" noAdjustHandles="1" noChangeArrowheads="1" noChangeShapeType="1"/>
              </p:cNvPicPr>
              <p:nvPr/>
            </p:nvPicPr>
            <p:blipFill>
              <a:blip r:embed="rId16"/>
              <a:stretch>
                <a:fillRect/>
              </a:stretch>
            </p:blipFill>
            <p:spPr>
              <a:xfrm>
                <a:off x="2306537" y="4145617"/>
                <a:ext cx="1870438" cy="2043932"/>
              </a:xfrm>
              <a:prstGeom prst="rect">
                <a:avLst/>
              </a:prstGeom>
            </p:spPr>
          </p:pic>
        </mc:Fallback>
      </mc:AlternateContent>
    </p:spTree>
    <p:extLst>
      <p:ext uri="{BB962C8B-B14F-4D97-AF65-F5344CB8AC3E}">
        <p14:creationId xmlns:p14="http://schemas.microsoft.com/office/powerpoint/2010/main" val="420706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5" name="Picture 44" descr="A picture containing person, woman, young, standing&#10;&#10;Description automatically generated">
            <a:extLst>
              <a:ext uri="{FF2B5EF4-FFF2-40B4-BE49-F238E27FC236}">
                <a16:creationId xmlns:a16="http://schemas.microsoft.com/office/drawing/2014/main" id="{2B8B598B-D74A-45E7-98FD-5B7A2EAB8536}"/>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101600" y="-1555817"/>
            <a:ext cx="12279084" cy="8640836"/>
          </a:xfrm>
          <a:prstGeom prst="rect">
            <a:avLst/>
          </a:prstGeom>
        </p:spPr>
      </p:pic>
      <p:sp>
        <p:nvSpPr>
          <p:cNvPr id="16" name="TextBox 15">
            <a:extLst>
              <a:ext uri="{FF2B5EF4-FFF2-40B4-BE49-F238E27FC236}">
                <a16:creationId xmlns:a16="http://schemas.microsoft.com/office/drawing/2014/main" id="{BC75F7F4-3924-4D0C-84E5-4E5535E2FCFF}"/>
              </a:ext>
            </a:extLst>
          </p:cNvPr>
          <p:cNvSpPr txBox="1"/>
          <p:nvPr/>
        </p:nvSpPr>
        <p:spPr>
          <a:xfrm>
            <a:off x="363379" y="105239"/>
            <a:ext cx="11537889" cy="646986"/>
          </a:xfrm>
          <a:prstGeom prst="roundRect">
            <a:avLst/>
          </a:prstGeom>
          <a:solidFill>
            <a:schemeClr val="accent5">
              <a:lumMod val="50000"/>
            </a:schemeClr>
          </a:solidFill>
        </p:spPr>
        <p:txBody>
          <a:bodyPr wrap="square" rtlCol="0">
            <a:spAutoFit/>
          </a:bodyPr>
          <a:lstStyle/>
          <a:p>
            <a:r>
              <a:rPr lang="en-US" sz="3200" dirty="0">
                <a:solidFill>
                  <a:schemeClr val="bg1">
                    <a:lumMod val="85000"/>
                  </a:schemeClr>
                </a:solidFill>
                <a:latin typeface="Arial Rounded MT Bold" panose="020F0704030504030204" pitchFamily="34" charset="0"/>
              </a:rPr>
              <a:t>Voiced and Voiceless Sounds: Sound Waves</a:t>
            </a:r>
          </a:p>
        </p:txBody>
      </p:sp>
      <p:sp>
        <p:nvSpPr>
          <p:cNvPr id="27" name="Google Shape;79;p15">
            <a:extLst>
              <a:ext uri="{FF2B5EF4-FFF2-40B4-BE49-F238E27FC236}">
                <a16:creationId xmlns:a16="http://schemas.microsoft.com/office/drawing/2014/main" id="{4A995FC0-C091-43FE-85BE-E4280010CFA5}"/>
              </a:ext>
            </a:extLst>
          </p:cNvPr>
          <p:cNvSpPr/>
          <p:nvPr/>
        </p:nvSpPr>
        <p:spPr>
          <a:xfrm>
            <a:off x="363379" y="6244008"/>
            <a:ext cx="1737360" cy="457200"/>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dirty="0">
                <a:latin typeface="Arial" panose="020B0604020202020204" pitchFamily="34" charset="0"/>
                <a:cs typeface="Arial" panose="020B0604020202020204" pitchFamily="34" charset="0"/>
              </a:rPr>
              <a:t>Overview</a:t>
            </a:r>
            <a:endParaRPr sz="1600" dirty="0">
              <a:latin typeface="Arial" panose="020B0604020202020204" pitchFamily="34" charset="0"/>
              <a:cs typeface="Arial" panose="020B0604020202020204" pitchFamily="34" charset="0"/>
            </a:endParaRPr>
          </a:p>
        </p:txBody>
      </p:sp>
      <p:sp>
        <p:nvSpPr>
          <p:cNvPr id="28" name="Google Shape;81;p15">
            <a:extLst>
              <a:ext uri="{FF2B5EF4-FFF2-40B4-BE49-F238E27FC236}">
                <a16:creationId xmlns:a16="http://schemas.microsoft.com/office/drawing/2014/main" id="{91F9C305-B74F-4F53-9EE0-A4BCCF7B81AC}"/>
              </a:ext>
            </a:extLst>
          </p:cNvPr>
          <p:cNvSpPr/>
          <p:nvPr/>
        </p:nvSpPr>
        <p:spPr>
          <a:xfrm>
            <a:off x="1873579" y="6244008"/>
            <a:ext cx="1737360" cy="457200"/>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dirty="0">
                <a:solidFill>
                  <a:schemeClr val="tx1"/>
                </a:solidFill>
                <a:latin typeface="Arial" panose="020B0604020202020204" pitchFamily="34" charset="0"/>
                <a:cs typeface="Arial" panose="020B0604020202020204" pitchFamily="34" charset="0"/>
              </a:rPr>
              <a:t>Business use case</a:t>
            </a:r>
            <a:endParaRPr sz="1600" dirty="0">
              <a:solidFill>
                <a:schemeClr val="tx1"/>
              </a:solidFill>
              <a:latin typeface="Arial" panose="020B0604020202020204" pitchFamily="34" charset="0"/>
              <a:cs typeface="Arial" panose="020B0604020202020204" pitchFamily="34" charset="0"/>
            </a:endParaRPr>
          </a:p>
        </p:txBody>
      </p:sp>
      <p:sp>
        <p:nvSpPr>
          <p:cNvPr id="29" name="Google Shape;82;p15">
            <a:extLst>
              <a:ext uri="{FF2B5EF4-FFF2-40B4-BE49-F238E27FC236}">
                <a16:creationId xmlns:a16="http://schemas.microsoft.com/office/drawing/2014/main" id="{931E684C-F572-4F57-B1BA-F821FD9EB7D9}"/>
              </a:ext>
            </a:extLst>
          </p:cNvPr>
          <p:cNvSpPr/>
          <p:nvPr/>
        </p:nvSpPr>
        <p:spPr>
          <a:xfrm>
            <a:off x="3384744" y="6244008"/>
            <a:ext cx="1737360" cy="457200"/>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dirty="0">
                <a:latin typeface="Arial" panose="020B0604020202020204" pitchFamily="34" charset="0"/>
                <a:cs typeface="Arial" panose="020B0604020202020204" pitchFamily="34" charset="0"/>
              </a:rPr>
              <a:t>Data Description</a:t>
            </a:r>
            <a:endParaRPr sz="1600" dirty="0">
              <a:latin typeface="Arial" panose="020B0604020202020204" pitchFamily="34" charset="0"/>
              <a:cs typeface="Arial" panose="020B0604020202020204" pitchFamily="34" charset="0"/>
            </a:endParaRPr>
          </a:p>
        </p:txBody>
      </p:sp>
      <p:sp>
        <p:nvSpPr>
          <p:cNvPr id="30" name="Google Shape;83;p15">
            <a:extLst>
              <a:ext uri="{FF2B5EF4-FFF2-40B4-BE49-F238E27FC236}">
                <a16:creationId xmlns:a16="http://schemas.microsoft.com/office/drawing/2014/main" id="{84ABF255-BA12-4346-881A-1AEC594CB869}"/>
              </a:ext>
            </a:extLst>
          </p:cNvPr>
          <p:cNvSpPr/>
          <p:nvPr/>
        </p:nvSpPr>
        <p:spPr>
          <a:xfrm>
            <a:off x="4896234" y="6241418"/>
            <a:ext cx="1737360" cy="457200"/>
          </a:xfrm>
          <a:prstGeom prst="chevron">
            <a:avLst>
              <a:gd name="adj" fmla="val 50000"/>
            </a:avLst>
          </a:prstGeom>
          <a:solidFill>
            <a:schemeClr val="accent5">
              <a:lumMod val="5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dirty="0">
                <a:solidFill>
                  <a:schemeClr val="bg1">
                    <a:lumMod val="95000"/>
                  </a:schemeClr>
                </a:solidFill>
                <a:latin typeface="Arial" panose="020B0604020202020204" pitchFamily="34" charset="0"/>
                <a:cs typeface="Arial" panose="020B0604020202020204" pitchFamily="34" charset="0"/>
              </a:rPr>
              <a:t>Feature Extraction</a:t>
            </a:r>
            <a:endParaRPr sz="1600" dirty="0">
              <a:solidFill>
                <a:schemeClr val="bg1">
                  <a:lumMod val="95000"/>
                </a:schemeClr>
              </a:solidFill>
              <a:latin typeface="Arial" panose="020B0604020202020204" pitchFamily="34" charset="0"/>
              <a:cs typeface="Arial" panose="020B0604020202020204" pitchFamily="34" charset="0"/>
            </a:endParaRPr>
          </a:p>
        </p:txBody>
      </p:sp>
      <p:sp>
        <p:nvSpPr>
          <p:cNvPr id="31" name="Google Shape;80;p15">
            <a:extLst>
              <a:ext uri="{FF2B5EF4-FFF2-40B4-BE49-F238E27FC236}">
                <a16:creationId xmlns:a16="http://schemas.microsoft.com/office/drawing/2014/main" id="{90445557-7128-4DF8-BB3E-032E136B96C2}"/>
              </a:ext>
            </a:extLst>
          </p:cNvPr>
          <p:cNvSpPr/>
          <p:nvPr/>
        </p:nvSpPr>
        <p:spPr>
          <a:xfrm>
            <a:off x="9424177" y="6244008"/>
            <a:ext cx="1737360" cy="457200"/>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dirty="0">
                <a:latin typeface="Arial" panose="020B0604020202020204" pitchFamily="34" charset="0"/>
                <a:cs typeface="Arial" panose="020B0604020202020204" pitchFamily="34" charset="0"/>
              </a:rPr>
              <a:t>Demo</a:t>
            </a:r>
            <a:endParaRPr sz="1600" dirty="0">
              <a:latin typeface="Arial" panose="020B0604020202020204" pitchFamily="34" charset="0"/>
              <a:cs typeface="Arial" panose="020B0604020202020204" pitchFamily="34" charset="0"/>
            </a:endParaRPr>
          </a:p>
        </p:txBody>
      </p:sp>
      <p:sp>
        <p:nvSpPr>
          <p:cNvPr id="32" name="Google Shape;80;p15">
            <a:extLst>
              <a:ext uri="{FF2B5EF4-FFF2-40B4-BE49-F238E27FC236}">
                <a16:creationId xmlns:a16="http://schemas.microsoft.com/office/drawing/2014/main" id="{E145BFB1-342D-42D6-B961-717C26DE5C93}"/>
              </a:ext>
            </a:extLst>
          </p:cNvPr>
          <p:cNvSpPr/>
          <p:nvPr/>
        </p:nvSpPr>
        <p:spPr>
          <a:xfrm>
            <a:off x="7918370" y="6243878"/>
            <a:ext cx="1737360" cy="457200"/>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dirty="0">
                <a:latin typeface="Arial" panose="020B0604020202020204" pitchFamily="34" charset="0"/>
                <a:cs typeface="Arial" panose="020B0604020202020204" pitchFamily="34" charset="0"/>
              </a:rPr>
              <a:t>Conclusion</a:t>
            </a:r>
            <a:endParaRPr sz="1600" dirty="0">
              <a:latin typeface="Arial" panose="020B0604020202020204" pitchFamily="34" charset="0"/>
              <a:cs typeface="Arial" panose="020B0604020202020204" pitchFamily="34" charset="0"/>
            </a:endParaRPr>
          </a:p>
        </p:txBody>
      </p:sp>
      <p:sp>
        <p:nvSpPr>
          <p:cNvPr id="33" name="Google Shape;80;p15">
            <a:extLst>
              <a:ext uri="{FF2B5EF4-FFF2-40B4-BE49-F238E27FC236}">
                <a16:creationId xmlns:a16="http://schemas.microsoft.com/office/drawing/2014/main" id="{2CDB8D9A-42C4-44FE-AD48-5BF6AF67444F}"/>
              </a:ext>
            </a:extLst>
          </p:cNvPr>
          <p:cNvSpPr/>
          <p:nvPr/>
        </p:nvSpPr>
        <p:spPr>
          <a:xfrm>
            <a:off x="6404689" y="6239940"/>
            <a:ext cx="1737360" cy="457200"/>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dirty="0">
                <a:latin typeface="Arial" panose="020B0604020202020204" pitchFamily="34" charset="0"/>
                <a:cs typeface="Arial" panose="020B0604020202020204" pitchFamily="34" charset="0"/>
              </a:rPr>
              <a:t>Model Summary</a:t>
            </a:r>
            <a:endParaRPr sz="1600" dirty="0">
              <a:latin typeface="Arial" panose="020B0604020202020204" pitchFamily="34" charset="0"/>
              <a:cs typeface="Arial" panose="020B0604020202020204" pitchFamily="34" charset="0"/>
            </a:endParaRPr>
          </a:p>
        </p:txBody>
      </p:sp>
      <p:pic>
        <p:nvPicPr>
          <p:cNvPr id="2050" name="Picture 2">
            <a:extLst>
              <a:ext uri="{FF2B5EF4-FFF2-40B4-BE49-F238E27FC236}">
                <a16:creationId xmlns:a16="http://schemas.microsoft.com/office/drawing/2014/main" id="{D32C3CE0-AC68-43DF-890B-30148F2596A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12165" y="4079812"/>
            <a:ext cx="274320" cy="47765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3BEF17C4-F4AC-4EE3-9AE1-1C366A0CFCF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93995" y="4751085"/>
            <a:ext cx="274320" cy="27432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B6E4626-D5D4-48FF-A3A4-0144E76ECC21}"/>
              </a:ext>
            </a:extLst>
          </p:cNvPr>
          <p:cNvSpPr txBox="1"/>
          <p:nvPr/>
        </p:nvSpPr>
        <p:spPr>
          <a:xfrm>
            <a:off x="5303590" y="811716"/>
            <a:ext cx="1645920" cy="578882"/>
          </a:xfrm>
          <a:prstGeom prst="roundRect">
            <a:avLst/>
          </a:prstGeom>
          <a:solidFill>
            <a:schemeClr val="accent5">
              <a:lumMod val="75000"/>
            </a:schemeClr>
          </a:solidFill>
        </p:spPr>
        <p:txBody>
          <a:bodyPr wrap="square" rtlCol="0">
            <a:spAutoFit/>
          </a:bodyPr>
          <a:lstStyle/>
          <a:p>
            <a:pPr algn="ctr"/>
            <a:r>
              <a:rPr lang="en-US" sz="2800" dirty="0">
                <a:solidFill>
                  <a:schemeClr val="bg1">
                    <a:lumMod val="85000"/>
                  </a:schemeClr>
                </a:solidFill>
                <a:latin typeface="Arial" panose="020B0604020202020204" pitchFamily="34" charset="0"/>
                <a:cs typeface="Arial" panose="020B0604020202020204" pitchFamily="34" charset="0"/>
              </a:rPr>
              <a:t>Speech</a:t>
            </a:r>
          </a:p>
        </p:txBody>
      </p:sp>
      <p:cxnSp>
        <p:nvCxnSpPr>
          <p:cNvPr id="6" name="Straight Arrow Connector 5">
            <a:extLst>
              <a:ext uri="{FF2B5EF4-FFF2-40B4-BE49-F238E27FC236}">
                <a16:creationId xmlns:a16="http://schemas.microsoft.com/office/drawing/2014/main" id="{5AEDE262-EFB0-4041-9645-BE6028591EC8}"/>
              </a:ext>
            </a:extLst>
          </p:cNvPr>
          <p:cNvCxnSpPr>
            <a:cxnSpLocks/>
          </p:cNvCxnSpPr>
          <p:nvPr/>
        </p:nvCxnSpPr>
        <p:spPr>
          <a:xfrm flipH="1">
            <a:off x="5464593" y="1395252"/>
            <a:ext cx="627096" cy="495895"/>
          </a:xfrm>
          <a:prstGeom prst="straightConnector1">
            <a:avLst/>
          </a:prstGeom>
          <a:ln w="57150">
            <a:solidFill>
              <a:srgbClr val="FF0066"/>
            </a:solidFill>
            <a:tailEnd type="triangle"/>
          </a:ln>
        </p:spPr>
        <p:style>
          <a:lnRef idx="3">
            <a:schemeClr val="accent2"/>
          </a:lnRef>
          <a:fillRef idx="0">
            <a:schemeClr val="accent2"/>
          </a:fillRef>
          <a:effectRef idx="2">
            <a:schemeClr val="accent2"/>
          </a:effectRef>
          <a:fontRef idx="minor">
            <a:schemeClr val="tx1"/>
          </a:fontRef>
        </p:style>
      </p:cxnSp>
      <p:cxnSp>
        <p:nvCxnSpPr>
          <p:cNvPr id="21" name="Straight Arrow Connector 20">
            <a:extLst>
              <a:ext uri="{FF2B5EF4-FFF2-40B4-BE49-F238E27FC236}">
                <a16:creationId xmlns:a16="http://schemas.microsoft.com/office/drawing/2014/main" id="{7494FE1A-43B4-4E5E-B0F4-A477C425FBA6}"/>
              </a:ext>
            </a:extLst>
          </p:cNvPr>
          <p:cNvCxnSpPr>
            <a:cxnSpLocks/>
          </p:cNvCxnSpPr>
          <p:nvPr/>
        </p:nvCxnSpPr>
        <p:spPr>
          <a:xfrm>
            <a:off x="6219537" y="1395254"/>
            <a:ext cx="585341" cy="495893"/>
          </a:xfrm>
          <a:prstGeom prst="straightConnector1">
            <a:avLst/>
          </a:prstGeom>
          <a:ln w="57150">
            <a:solidFill>
              <a:srgbClr val="FF0066"/>
            </a:solidFill>
            <a:tailEnd type="triangle"/>
          </a:ln>
        </p:spPr>
        <p:style>
          <a:lnRef idx="3">
            <a:schemeClr val="accent2"/>
          </a:lnRef>
          <a:fillRef idx="0">
            <a:schemeClr val="accent2"/>
          </a:fillRef>
          <a:effectRef idx="2">
            <a:schemeClr val="accent2"/>
          </a:effectRef>
          <a:fontRef idx="minor">
            <a:schemeClr val="tx1"/>
          </a:fontRef>
        </p:style>
      </p:cxnSp>
      <p:sp>
        <p:nvSpPr>
          <p:cNvPr id="26" name="TextBox 25">
            <a:extLst>
              <a:ext uri="{FF2B5EF4-FFF2-40B4-BE49-F238E27FC236}">
                <a16:creationId xmlns:a16="http://schemas.microsoft.com/office/drawing/2014/main" id="{0849BE26-37A4-4691-816C-BD4B7626C7F8}"/>
              </a:ext>
            </a:extLst>
          </p:cNvPr>
          <p:cNvSpPr txBox="1"/>
          <p:nvPr/>
        </p:nvSpPr>
        <p:spPr>
          <a:xfrm>
            <a:off x="3878337" y="1834554"/>
            <a:ext cx="1645920" cy="822960"/>
          </a:xfrm>
          <a:prstGeom prst="roundRect">
            <a:avLst/>
          </a:prstGeom>
          <a:solidFill>
            <a:schemeClr val="accent5">
              <a:lumMod val="60000"/>
              <a:lumOff val="40000"/>
            </a:schemeClr>
          </a:solidFill>
        </p:spPr>
        <p:txBody>
          <a:bodyPr wrap="square" rtlCol="0">
            <a:spAutoFit/>
          </a:bodyPr>
          <a:lstStyle/>
          <a:p>
            <a:pPr algn="ctr"/>
            <a:r>
              <a:rPr lang="en-US" sz="2400" dirty="0">
                <a:latin typeface="Arial" panose="020B0604020202020204" pitchFamily="34" charset="0"/>
                <a:cs typeface="Arial" panose="020B0604020202020204" pitchFamily="34" charset="0"/>
              </a:rPr>
              <a:t>Voiced Sounds</a:t>
            </a:r>
          </a:p>
        </p:txBody>
      </p:sp>
      <p:sp>
        <p:nvSpPr>
          <p:cNvPr id="34" name="TextBox 33">
            <a:extLst>
              <a:ext uri="{FF2B5EF4-FFF2-40B4-BE49-F238E27FC236}">
                <a16:creationId xmlns:a16="http://schemas.microsoft.com/office/drawing/2014/main" id="{8A3F5682-00D0-4A7B-A1D5-6C068D7E15B8}"/>
              </a:ext>
            </a:extLst>
          </p:cNvPr>
          <p:cNvSpPr txBox="1"/>
          <p:nvPr/>
        </p:nvSpPr>
        <p:spPr>
          <a:xfrm>
            <a:off x="6775520" y="1846094"/>
            <a:ext cx="1645920" cy="822960"/>
          </a:xfrm>
          <a:prstGeom prst="roundRect">
            <a:avLst/>
          </a:prstGeom>
          <a:solidFill>
            <a:schemeClr val="accent5">
              <a:lumMod val="60000"/>
              <a:lumOff val="40000"/>
            </a:schemeClr>
          </a:solidFill>
        </p:spPr>
        <p:txBody>
          <a:bodyPr wrap="square" rtlCol="0">
            <a:spAutoFit/>
          </a:bodyPr>
          <a:lstStyle/>
          <a:p>
            <a:pPr algn="ctr"/>
            <a:r>
              <a:rPr lang="en-US" sz="2400" dirty="0" err="1">
                <a:latin typeface="Arial" panose="020B0604020202020204" pitchFamily="34" charset="0"/>
                <a:cs typeface="Arial" panose="020B0604020202020204" pitchFamily="34" charset="0"/>
              </a:rPr>
              <a:t>VoicelessSounds</a:t>
            </a:r>
            <a:endParaRPr lang="en-US" sz="2400" dirty="0">
              <a:latin typeface="Arial" panose="020B0604020202020204" pitchFamily="34" charset="0"/>
              <a:cs typeface="Arial" panose="020B0604020202020204" pitchFamily="34" charset="0"/>
            </a:endParaRPr>
          </a:p>
        </p:txBody>
      </p:sp>
      <p:sp>
        <p:nvSpPr>
          <p:cNvPr id="14" name="Rectangle: Rounded Corners 13">
            <a:extLst>
              <a:ext uri="{FF2B5EF4-FFF2-40B4-BE49-F238E27FC236}">
                <a16:creationId xmlns:a16="http://schemas.microsoft.com/office/drawing/2014/main" id="{1F24118E-8FB3-4309-8FB0-42F39B99A943}"/>
              </a:ext>
            </a:extLst>
          </p:cNvPr>
          <p:cNvSpPr/>
          <p:nvPr/>
        </p:nvSpPr>
        <p:spPr>
          <a:xfrm>
            <a:off x="420365" y="3193832"/>
            <a:ext cx="5544338" cy="783193"/>
          </a:xfrm>
          <a:prstGeom prst="roundRect">
            <a:avLst/>
          </a:prstGeom>
          <a:solidFill>
            <a:schemeClr val="accent5">
              <a:lumMod val="60000"/>
              <a:lumOff val="40000"/>
            </a:schemeClr>
          </a:solidFill>
        </p:spPr>
        <p:txBody>
          <a:bodyPr wrap="square">
            <a:spAutoFit/>
          </a:bodyPr>
          <a:lstStyle/>
          <a:p>
            <a:r>
              <a:rPr lang="en-US" sz="2000" dirty="0">
                <a:latin typeface="Arial" panose="020B0604020202020204" pitchFamily="34" charset="0"/>
                <a:cs typeface="Arial" panose="020B0604020202020204" pitchFamily="34" charset="0"/>
              </a:rPr>
              <a:t>Opens and closes vocal folds due to constant increasing and decreasing air pressure </a:t>
            </a:r>
            <a:endParaRPr lang="en-US" sz="2000" dirty="0"/>
          </a:p>
        </p:txBody>
      </p:sp>
      <p:sp>
        <p:nvSpPr>
          <p:cNvPr id="17" name="Rectangle: Rounded Corners 16">
            <a:extLst>
              <a:ext uri="{FF2B5EF4-FFF2-40B4-BE49-F238E27FC236}">
                <a16:creationId xmlns:a16="http://schemas.microsoft.com/office/drawing/2014/main" id="{5B463FE0-3188-4B84-BD16-01AB1D4CC67B}"/>
              </a:ext>
            </a:extLst>
          </p:cNvPr>
          <p:cNvSpPr/>
          <p:nvPr/>
        </p:nvSpPr>
        <p:spPr>
          <a:xfrm>
            <a:off x="3239200" y="4632750"/>
            <a:ext cx="5965808" cy="510778"/>
          </a:xfrm>
          <a:prstGeom prst="roundRect">
            <a:avLst/>
          </a:prstGeom>
          <a:solidFill>
            <a:srgbClr val="FFCCCC"/>
          </a:solidFill>
        </p:spPr>
        <p:txBody>
          <a:bodyPr wrap="square">
            <a:spAutoFit/>
          </a:bodyPr>
          <a:lstStyle/>
          <a:p>
            <a:pPr lvl="1">
              <a:buSzPct val="150000"/>
            </a:pPr>
            <a:r>
              <a:rPr lang="en-US" sz="2400" dirty="0">
                <a:solidFill>
                  <a:srgbClr val="C00000"/>
                </a:solidFill>
                <a:latin typeface="Arial" panose="020B0604020202020204" pitchFamily="34" charset="0"/>
                <a:cs typeface="Arial" panose="020B0604020202020204" pitchFamily="34" charset="0"/>
                <a:sym typeface="Wingdings" panose="05000000000000000000" pitchFamily="2" charset="2"/>
              </a:rPr>
              <a:t>Produce Sound Waves Frequencies </a:t>
            </a:r>
          </a:p>
        </p:txBody>
      </p:sp>
      <p:cxnSp>
        <p:nvCxnSpPr>
          <p:cNvPr id="35" name="Straight Arrow Connector 34">
            <a:extLst>
              <a:ext uri="{FF2B5EF4-FFF2-40B4-BE49-F238E27FC236}">
                <a16:creationId xmlns:a16="http://schemas.microsoft.com/office/drawing/2014/main" id="{9DC4BCFE-8980-4347-AAF1-DD8993034C87}"/>
              </a:ext>
            </a:extLst>
          </p:cNvPr>
          <p:cNvCxnSpPr>
            <a:cxnSpLocks/>
          </p:cNvCxnSpPr>
          <p:nvPr/>
        </p:nvCxnSpPr>
        <p:spPr>
          <a:xfrm>
            <a:off x="5301009" y="2645192"/>
            <a:ext cx="0" cy="548640"/>
          </a:xfrm>
          <a:prstGeom prst="straightConnector1">
            <a:avLst/>
          </a:prstGeom>
          <a:ln w="57150">
            <a:solidFill>
              <a:srgbClr val="FF0066"/>
            </a:solidFill>
            <a:tailEnd type="triangle"/>
          </a:ln>
        </p:spPr>
        <p:style>
          <a:lnRef idx="3">
            <a:schemeClr val="accent2"/>
          </a:lnRef>
          <a:fillRef idx="0">
            <a:schemeClr val="accent2"/>
          </a:fillRef>
          <a:effectRef idx="2">
            <a:schemeClr val="accent2"/>
          </a:effectRef>
          <a:fontRef idx="minor">
            <a:schemeClr val="tx1"/>
          </a:fontRef>
        </p:style>
      </p:cxnSp>
      <p:sp>
        <p:nvSpPr>
          <p:cNvPr id="36" name="Rectangle: Rounded Corners 35">
            <a:extLst>
              <a:ext uri="{FF2B5EF4-FFF2-40B4-BE49-F238E27FC236}">
                <a16:creationId xmlns:a16="http://schemas.microsoft.com/office/drawing/2014/main" id="{C8E08554-2252-4B26-947D-5E5A95B76102}"/>
              </a:ext>
            </a:extLst>
          </p:cNvPr>
          <p:cNvSpPr/>
          <p:nvPr/>
        </p:nvSpPr>
        <p:spPr>
          <a:xfrm>
            <a:off x="6404689" y="3193619"/>
            <a:ext cx="5544332" cy="783193"/>
          </a:xfrm>
          <a:prstGeom prst="roundRect">
            <a:avLst/>
          </a:prstGeom>
          <a:solidFill>
            <a:schemeClr val="accent5">
              <a:lumMod val="60000"/>
              <a:lumOff val="40000"/>
            </a:schemeClr>
          </a:solidFill>
        </p:spPr>
        <p:txBody>
          <a:bodyPr wrap="square">
            <a:spAutoFit/>
          </a:bodyPr>
          <a:lstStyle/>
          <a:p>
            <a:r>
              <a:rPr lang="en-US" sz="2000" dirty="0">
                <a:latin typeface="Arial" panose="020B0604020202020204" pitchFamily="34" charset="0"/>
                <a:cs typeface="Arial" panose="020B0604020202020204" pitchFamily="34" charset="0"/>
              </a:rPr>
              <a:t>When vocal folds are relaxed, it does not produce any vibrations</a:t>
            </a:r>
          </a:p>
        </p:txBody>
      </p:sp>
      <p:sp>
        <p:nvSpPr>
          <p:cNvPr id="22" name="Rectangle 21">
            <a:extLst>
              <a:ext uri="{FF2B5EF4-FFF2-40B4-BE49-F238E27FC236}">
                <a16:creationId xmlns:a16="http://schemas.microsoft.com/office/drawing/2014/main" id="{8721A8AE-843B-4626-B8F7-0225E7B509DB}"/>
              </a:ext>
            </a:extLst>
          </p:cNvPr>
          <p:cNvSpPr/>
          <p:nvPr/>
        </p:nvSpPr>
        <p:spPr>
          <a:xfrm>
            <a:off x="1873578" y="4685316"/>
            <a:ext cx="833883" cy="338554"/>
          </a:xfrm>
          <a:prstGeom prst="rect">
            <a:avLst/>
          </a:prstGeom>
          <a:solidFill>
            <a:schemeClr val="accent2">
              <a:lumMod val="60000"/>
              <a:lumOff val="40000"/>
            </a:schemeClr>
          </a:solidFill>
        </p:spPr>
        <p:txBody>
          <a:bodyPr wrap="none">
            <a:spAutoFit/>
          </a:bodyPr>
          <a:lstStyle/>
          <a:p>
            <a:r>
              <a:rPr lang="en-US" sz="1600" b="1" dirty="0">
                <a:latin typeface="Arial" panose="020B0604020202020204" pitchFamily="34" charset="0"/>
                <a:cs typeface="Arial" panose="020B0604020202020204" pitchFamily="34" charset="0"/>
              </a:rPr>
              <a:t>125 Hz</a:t>
            </a:r>
            <a:endParaRPr lang="en-US" sz="1600" b="1" dirty="0"/>
          </a:p>
        </p:txBody>
      </p:sp>
      <p:sp>
        <p:nvSpPr>
          <p:cNvPr id="23" name="Rectangle 22">
            <a:extLst>
              <a:ext uri="{FF2B5EF4-FFF2-40B4-BE49-F238E27FC236}">
                <a16:creationId xmlns:a16="http://schemas.microsoft.com/office/drawing/2014/main" id="{C36272AE-25D7-454E-B3BE-F2CF3F97A773}"/>
              </a:ext>
            </a:extLst>
          </p:cNvPr>
          <p:cNvSpPr/>
          <p:nvPr/>
        </p:nvSpPr>
        <p:spPr>
          <a:xfrm>
            <a:off x="1873579" y="4200024"/>
            <a:ext cx="833883" cy="338554"/>
          </a:xfrm>
          <a:prstGeom prst="rect">
            <a:avLst/>
          </a:prstGeom>
          <a:solidFill>
            <a:schemeClr val="accent2">
              <a:lumMod val="60000"/>
              <a:lumOff val="40000"/>
            </a:schemeClr>
          </a:solidFill>
        </p:spPr>
        <p:txBody>
          <a:bodyPr wrap="none">
            <a:spAutoFit/>
          </a:bodyPr>
          <a:lstStyle/>
          <a:p>
            <a:r>
              <a:rPr lang="en-US" sz="1600" b="1" dirty="0">
                <a:latin typeface="Arial" panose="020B0604020202020204" pitchFamily="34" charset="0"/>
                <a:cs typeface="Arial" panose="020B0604020202020204" pitchFamily="34" charset="0"/>
              </a:rPr>
              <a:t>210 Hz</a:t>
            </a:r>
            <a:endParaRPr lang="en-US" sz="1600" b="1" dirty="0"/>
          </a:p>
        </p:txBody>
      </p:sp>
      <p:sp>
        <p:nvSpPr>
          <p:cNvPr id="42" name="Rectangle: Rounded Corners 41">
            <a:extLst>
              <a:ext uri="{FF2B5EF4-FFF2-40B4-BE49-F238E27FC236}">
                <a16:creationId xmlns:a16="http://schemas.microsoft.com/office/drawing/2014/main" id="{2FF4F32D-5155-4836-B19C-1834CD1928CC}"/>
              </a:ext>
            </a:extLst>
          </p:cNvPr>
          <p:cNvSpPr/>
          <p:nvPr/>
        </p:nvSpPr>
        <p:spPr>
          <a:xfrm>
            <a:off x="1750626" y="5697360"/>
            <a:ext cx="8937821" cy="442674"/>
          </a:xfrm>
          <a:prstGeom prst="roundRect">
            <a:avLst/>
          </a:prstGeom>
          <a:solidFill>
            <a:schemeClr val="accent5">
              <a:lumMod val="40000"/>
              <a:lumOff val="60000"/>
            </a:schemeClr>
          </a:solidFill>
        </p:spPr>
        <p:txBody>
          <a:bodyPr wrap="square">
            <a:spAutoFit/>
          </a:bodyPr>
          <a:lstStyle/>
          <a:p>
            <a:pPr algn="ctr"/>
            <a:r>
              <a:rPr lang="en-US" sz="2000" dirty="0">
                <a:latin typeface="Arial" panose="020B0604020202020204" pitchFamily="34" charset="0"/>
                <a:cs typeface="Arial" panose="020B0604020202020204" pitchFamily="34" charset="0"/>
              </a:rPr>
              <a:t>Modulated by articulation and create different resonances by vocal tract</a:t>
            </a:r>
          </a:p>
        </p:txBody>
      </p:sp>
      <p:cxnSp>
        <p:nvCxnSpPr>
          <p:cNvPr id="43" name="Straight Arrow Connector 42">
            <a:extLst>
              <a:ext uri="{FF2B5EF4-FFF2-40B4-BE49-F238E27FC236}">
                <a16:creationId xmlns:a16="http://schemas.microsoft.com/office/drawing/2014/main" id="{86652956-2015-4706-80DA-FCED6BE545DF}"/>
              </a:ext>
            </a:extLst>
          </p:cNvPr>
          <p:cNvCxnSpPr>
            <a:cxnSpLocks/>
          </p:cNvCxnSpPr>
          <p:nvPr/>
        </p:nvCxnSpPr>
        <p:spPr>
          <a:xfrm>
            <a:off x="6219537" y="5143528"/>
            <a:ext cx="0" cy="548640"/>
          </a:xfrm>
          <a:prstGeom prst="straightConnector1">
            <a:avLst/>
          </a:prstGeom>
          <a:ln w="57150">
            <a:solidFill>
              <a:srgbClr val="FF0066"/>
            </a:solidFill>
            <a:tailEnd type="triangle"/>
          </a:ln>
        </p:spPr>
        <p:style>
          <a:lnRef idx="3">
            <a:schemeClr val="accent2"/>
          </a:lnRef>
          <a:fillRef idx="0">
            <a:schemeClr val="accent2"/>
          </a:fillRef>
          <a:effectRef idx="2">
            <a:schemeClr val="accent2"/>
          </a:effectRef>
          <a:fontRef idx="minor">
            <a:schemeClr val="tx1"/>
          </a:fontRef>
        </p:style>
      </p:cxnSp>
      <p:cxnSp>
        <p:nvCxnSpPr>
          <p:cNvPr id="38" name="Straight Arrow Connector 37">
            <a:extLst>
              <a:ext uri="{FF2B5EF4-FFF2-40B4-BE49-F238E27FC236}">
                <a16:creationId xmlns:a16="http://schemas.microsoft.com/office/drawing/2014/main" id="{23D06F42-E435-4F67-A3F5-5E0026754BDB}"/>
              </a:ext>
            </a:extLst>
          </p:cNvPr>
          <p:cNvCxnSpPr>
            <a:cxnSpLocks/>
          </p:cNvCxnSpPr>
          <p:nvPr/>
        </p:nvCxnSpPr>
        <p:spPr>
          <a:xfrm>
            <a:off x="7057125" y="2669054"/>
            <a:ext cx="0" cy="548640"/>
          </a:xfrm>
          <a:prstGeom prst="straightConnector1">
            <a:avLst/>
          </a:prstGeom>
          <a:ln w="57150">
            <a:solidFill>
              <a:srgbClr val="FF0066"/>
            </a:solidFill>
            <a:tailEnd type="triangle"/>
          </a:ln>
        </p:spPr>
        <p:style>
          <a:lnRef idx="3">
            <a:schemeClr val="accent2"/>
          </a:lnRef>
          <a:fillRef idx="0">
            <a:schemeClr val="accent2"/>
          </a:fillRef>
          <a:effectRef idx="2">
            <a:schemeClr val="accent2"/>
          </a:effectRef>
          <a:fontRef idx="minor">
            <a:schemeClr val="tx1"/>
          </a:fontRef>
        </p:style>
      </p:cxnSp>
      <p:sp>
        <p:nvSpPr>
          <p:cNvPr id="2" name="TextBox 1">
            <a:extLst>
              <a:ext uri="{FF2B5EF4-FFF2-40B4-BE49-F238E27FC236}">
                <a16:creationId xmlns:a16="http://schemas.microsoft.com/office/drawing/2014/main" id="{9A5AA56A-9768-4418-8918-9FAC5102B598}"/>
              </a:ext>
            </a:extLst>
          </p:cNvPr>
          <p:cNvSpPr txBox="1"/>
          <p:nvPr/>
        </p:nvSpPr>
        <p:spPr>
          <a:xfrm>
            <a:off x="5785388" y="3453598"/>
            <a:ext cx="798617" cy="1569660"/>
          </a:xfrm>
          <a:prstGeom prst="rect">
            <a:avLst/>
          </a:prstGeom>
          <a:noFill/>
        </p:spPr>
        <p:txBody>
          <a:bodyPr wrap="none" rtlCol="0">
            <a:spAutoFit/>
          </a:bodyPr>
          <a:lstStyle/>
          <a:p>
            <a:r>
              <a:rPr lang="en-US" sz="9600" dirty="0">
                <a:solidFill>
                  <a:srgbClr val="FF0066"/>
                </a:solidFill>
              </a:rPr>
              <a:t>+</a:t>
            </a:r>
          </a:p>
        </p:txBody>
      </p:sp>
    </p:spTree>
    <p:extLst>
      <p:ext uri="{BB962C8B-B14F-4D97-AF65-F5344CB8AC3E}">
        <p14:creationId xmlns:p14="http://schemas.microsoft.com/office/powerpoint/2010/main" val="22700824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3" name="Picture 32" descr="A picture containing knife&#10;&#10;Description automatically generated">
            <a:extLst>
              <a:ext uri="{FF2B5EF4-FFF2-40B4-BE49-F238E27FC236}">
                <a16:creationId xmlns:a16="http://schemas.microsoft.com/office/drawing/2014/main" id="{079C509F-2A9C-4FC0-B900-745712AD1634}"/>
              </a:ext>
            </a:extLst>
          </p:cNvPr>
          <p:cNvPicPr>
            <a:picLocks noChangeAspect="1"/>
          </p:cNvPicPr>
          <p:nvPr/>
        </p:nvPicPr>
        <p:blipFill rotWithShape="1">
          <a:blip r:embed="rId3">
            <a:alphaModFix amt="20000"/>
            <a:extLst>
              <a:ext uri="{28A0092B-C50C-407E-A947-70E740481C1C}">
                <a14:useLocalDpi xmlns:a14="http://schemas.microsoft.com/office/drawing/2010/main" val="0"/>
              </a:ext>
            </a:extLst>
          </a:blip>
          <a:srcRect t="24063" b="3783"/>
          <a:stretch/>
        </p:blipFill>
        <p:spPr>
          <a:xfrm>
            <a:off x="290732" y="870571"/>
            <a:ext cx="11375540" cy="5335137"/>
          </a:xfrm>
          <a:prstGeom prst="rect">
            <a:avLst/>
          </a:prstGeom>
        </p:spPr>
      </p:pic>
      <p:sp>
        <p:nvSpPr>
          <p:cNvPr id="16" name="TextBox 15">
            <a:extLst>
              <a:ext uri="{FF2B5EF4-FFF2-40B4-BE49-F238E27FC236}">
                <a16:creationId xmlns:a16="http://schemas.microsoft.com/office/drawing/2014/main" id="{BC75F7F4-3924-4D0C-84E5-4E5535E2FCFF}"/>
              </a:ext>
            </a:extLst>
          </p:cNvPr>
          <p:cNvSpPr txBox="1"/>
          <p:nvPr/>
        </p:nvSpPr>
        <p:spPr>
          <a:xfrm>
            <a:off x="363379" y="105239"/>
            <a:ext cx="11537889" cy="646986"/>
          </a:xfrm>
          <a:prstGeom prst="roundRect">
            <a:avLst/>
          </a:prstGeom>
          <a:solidFill>
            <a:schemeClr val="accent5">
              <a:lumMod val="50000"/>
            </a:schemeClr>
          </a:solidFill>
        </p:spPr>
        <p:txBody>
          <a:bodyPr wrap="square" rtlCol="0">
            <a:spAutoFit/>
          </a:bodyPr>
          <a:lstStyle/>
          <a:p>
            <a:r>
              <a:rPr lang="en-US" sz="3200" dirty="0">
                <a:solidFill>
                  <a:schemeClr val="bg1">
                    <a:lumMod val="85000"/>
                  </a:schemeClr>
                </a:solidFill>
                <a:latin typeface="Arial Rounded MT Bold" panose="020F0704030504030204" pitchFamily="34" charset="0"/>
              </a:rPr>
              <a:t>Voiced and Voiceless Sounds: Phonemes</a:t>
            </a:r>
          </a:p>
        </p:txBody>
      </p:sp>
      <p:sp>
        <p:nvSpPr>
          <p:cNvPr id="15" name="Google Shape;79;p15">
            <a:extLst>
              <a:ext uri="{FF2B5EF4-FFF2-40B4-BE49-F238E27FC236}">
                <a16:creationId xmlns:a16="http://schemas.microsoft.com/office/drawing/2014/main" id="{C0E6EFF0-48B4-4AEA-936B-33B4E1A465ED}"/>
              </a:ext>
            </a:extLst>
          </p:cNvPr>
          <p:cNvSpPr/>
          <p:nvPr/>
        </p:nvSpPr>
        <p:spPr>
          <a:xfrm>
            <a:off x="363379" y="6244008"/>
            <a:ext cx="1737360" cy="457200"/>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dirty="0">
                <a:latin typeface="Arial" panose="020B0604020202020204" pitchFamily="34" charset="0"/>
                <a:cs typeface="Arial" panose="020B0604020202020204" pitchFamily="34" charset="0"/>
              </a:rPr>
              <a:t>Overview</a:t>
            </a:r>
            <a:endParaRPr sz="1600" dirty="0">
              <a:latin typeface="Arial" panose="020B0604020202020204" pitchFamily="34" charset="0"/>
              <a:cs typeface="Arial" panose="020B0604020202020204" pitchFamily="34" charset="0"/>
            </a:endParaRPr>
          </a:p>
        </p:txBody>
      </p:sp>
      <p:sp>
        <p:nvSpPr>
          <p:cNvPr id="18" name="Google Shape;81;p15">
            <a:extLst>
              <a:ext uri="{FF2B5EF4-FFF2-40B4-BE49-F238E27FC236}">
                <a16:creationId xmlns:a16="http://schemas.microsoft.com/office/drawing/2014/main" id="{4A8A72D2-1A43-4A5C-B2E4-F05D6D3B5A35}"/>
              </a:ext>
            </a:extLst>
          </p:cNvPr>
          <p:cNvSpPr/>
          <p:nvPr/>
        </p:nvSpPr>
        <p:spPr>
          <a:xfrm>
            <a:off x="1873579" y="6244008"/>
            <a:ext cx="1737360" cy="457200"/>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dirty="0">
                <a:solidFill>
                  <a:schemeClr val="tx1"/>
                </a:solidFill>
                <a:latin typeface="Arial" panose="020B0604020202020204" pitchFamily="34" charset="0"/>
                <a:cs typeface="Arial" panose="020B0604020202020204" pitchFamily="34" charset="0"/>
              </a:rPr>
              <a:t>Business use case</a:t>
            </a:r>
            <a:endParaRPr sz="1600" dirty="0">
              <a:solidFill>
                <a:schemeClr val="tx1"/>
              </a:solidFill>
              <a:latin typeface="Arial" panose="020B0604020202020204" pitchFamily="34" charset="0"/>
              <a:cs typeface="Arial" panose="020B0604020202020204" pitchFamily="34" charset="0"/>
            </a:endParaRPr>
          </a:p>
        </p:txBody>
      </p:sp>
      <p:sp>
        <p:nvSpPr>
          <p:cNvPr id="20" name="Google Shape;82;p15">
            <a:extLst>
              <a:ext uri="{FF2B5EF4-FFF2-40B4-BE49-F238E27FC236}">
                <a16:creationId xmlns:a16="http://schemas.microsoft.com/office/drawing/2014/main" id="{A8DA9DF5-9CBF-4C93-A34F-BC3A13BA0BE8}"/>
              </a:ext>
            </a:extLst>
          </p:cNvPr>
          <p:cNvSpPr/>
          <p:nvPr/>
        </p:nvSpPr>
        <p:spPr>
          <a:xfrm>
            <a:off x="3384744" y="6244008"/>
            <a:ext cx="1737360" cy="457200"/>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dirty="0">
                <a:latin typeface="Arial" panose="020B0604020202020204" pitchFamily="34" charset="0"/>
                <a:cs typeface="Arial" panose="020B0604020202020204" pitchFamily="34" charset="0"/>
              </a:rPr>
              <a:t>Data Description</a:t>
            </a:r>
            <a:endParaRPr sz="1600" dirty="0">
              <a:latin typeface="Arial" panose="020B0604020202020204" pitchFamily="34" charset="0"/>
              <a:cs typeface="Arial" panose="020B0604020202020204" pitchFamily="34" charset="0"/>
            </a:endParaRPr>
          </a:p>
        </p:txBody>
      </p:sp>
      <p:sp>
        <p:nvSpPr>
          <p:cNvPr id="21" name="Google Shape;83;p15">
            <a:extLst>
              <a:ext uri="{FF2B5EF4-FFF2-40B4-BE49-F238E27FC236}">
                <a16:creationId xmlns:a16="http://schemas.microsoft.com/office/drawing/2014/main" id="{AEB08AA8-8372-4FE7-AD3C-08654F4777E8}"/>
              </a:ext>
            </a:extLst>
          </p:cNvPr>
          <p:cNvSpPr/>
          <p:nvPr/>
        </p:nvSpPr>
        <p:spPr>
          <a:xfrm>
            <a:off x="4896234" y="6241418"/>
            <a:ext cx="1737360" cy="457200"/>
          </a:xfrm>
          <a:prstGeom prst="chevron">
            <a:avLst>
              <a:gd name="adj" fmla="val 50000"/>
            </a:avLst>
          </a:prstGeom>
          <a:solidFill>
            <a:schemeClr val="accent5">
              <a:lumMod val="5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dirty="0">
                <a:solidFill>
                  <a:schemeClr val="bg1">
                    <a:lumMod val="95000"/>
                  </a:schemeClr>
                </a:solidFill>
                <a:latin typeface="Arial" panose="020B0604020202020204" pitchFamily="34" charset="0"/>
                <a:cs typeface="Arial" panose="020B0604020202020204" pitchFamily="34" charset="0"/>
              </a:rPr>
              <a:t>Feature Extraction</a:t>
            </a:r>
            <a:endParaRPr sz="1600" dirty="0">
              <a:solidFill>
                <a:schemeClr val="bg1">
                  <a:lumMod val="95000"/>
                </a:schemeClr>
              </a:solidFill>
              <a:latin typeface="Arial" panose="020B0604020202020204" pitchFamily="34" charset="0"/>
              <a:cs typeface="Arial" panose="020B0604020202020204" pitchFamily="34" charset="0"/>
            </a:endParaRPr>
          </a:p>
        </p:txBody>
      </p:sp>
      <p:sp>
        <p:nvSpPr>
          <p:cNvPr id="22" name="Google Shape;80;p15">
            <a:extLst>
              <a:ext uri="{FF2B5EF4-FFF2-40B4-BE49-F238E27FC236}">
                <a16:creationId xmlns:a16="http://schemas.microsoft.com/office/drawing/2014/main" id="{74A466E2-6609-4D8C-B2EA-29BA9C9C70CD}"/>
              </a:ext>
            </a:extLst>
          </p:cNvPr>
          <p:cNvSpPr/>
          <p:nvPr/>
        </p:nvSpPr>
        <p:spPr>
          <a:xfrm>
            <a:off x="9424177" y="6244008"/>
            <a:ext cx="1737360" cy="457200"/>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dirty="0">
                <a:latin typeface="Arial" panose="020B0604020202020204" pitchFamily="34" charset="0"/>
                <a:cs typeface="Arial" panose="020B0604020202020204" pitchFamily="34" charset="0"/>
              </a:rPr>
              <a:t>Demo</a:t>
            </a:r>
            <a:endParaRPr sz="1600" dirty="0">
              <a:latin typeface="Arial" panose="020B0604020202020204" pitchFamily="34" charset="0"/>
              <a:cs typeface="Arial" panose="020B0604020202020204" pitchFamily="34" charset="0"/>
            </a:endParaRPr>
          </a:p>
        </p:txBody>
      </p:sp>
      <p:sp>
        <p:nvSpPr>
          <p:cNvPr id="23" name="Google Shape;80;p15">
            <a:extLst>
              <a:ext uri="{FF2B5EF4-FFF2-40B4-BE49-F238E27FC236}">
                <a16:creationId xmlns:a16="http://schemas.microsoft.com/office/drawing/2014/main" id="{B8D1D5BB-DB77-465F-B67D-2364B41DFAFC}"/>
              </a:ext>
            </a:extLst>
          </p:cNvPr>
          <p:cNvSpPr/>
          <p:nvPr/>
        </p:nvSpPr>
        <p:spPr>
          <a:xfrm>
            <a:off x="7918370" y="6243878"/>
            <a:ext cx="1737360" cy="457200"/>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dirty="0">
                <a:latin typeface="Arial" panose="020B0604020202020204" pitchFamily="34" charset="0"/>
                <a:cs typeface="Arial" panose="020B0604020202020204" pitchFamily="34" charset="0"/>
              </a:rPr>
              <a:t>Conclusion</a:t>
            </a:r>
            <a:endParaRPr sz="1600" dirty="0">
              <a:latin typeface="Arial" panose="020B0604020202020204" pitchFamily="34" charset="0"/>
              <a:cs typeface="Arial" panose="020B0604020202020204" pitchFamily="34" charset="0"/>
            </a:endParaRPr>
          </a:p>
        </p:txBody>
      </p:sp>
      <p:sp>
        <p:nvSpPr>
          <p:cNvPr id="24" name="Google Shape;80;p15">
            <a:extLst>
              <a:ext uri="{FF2B5EF4-FFF2-40B4-BE49-F238E27FC236}">
                <a16:creationId xmlns:a16="http://schemas.microsoft.com/office/drawing/2014/main" id="{BADE9FED-3D47-4558-88DE-78AFB75F04F0}"/>
              </a:ext>
            </a:extLst>
          </p:cNvPr>
          <p:cNvSpPr/>
          <p:nvPr/>
        </p:nvSpPr>
        <p:spPr>
          <a:xfrm>
            <a:off x="6404689" y="6239940"/>
            <a:ext cx="1737360" cy="457200"/>
          </a:xfrm>
          <a:prstGeom prst="chevron">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dirty="0">
                <a:latin typeface="Arial" panose="020B0604020202020204" pitchFamily="34" charset="0"/>
                <a:cs typeface="Arial" panose="020B0604020202020204" pitchFamily="34" charset="0"/>
              </a:rPr>
              <a:t>Model Summary</a:t>
            </a:r>
            <a:endParaRPr sz="1600" dirty="0">
              <a:latin typeface="Arial" panose="020B0604020202020204" pitchFamily="34" charset="0"/>
              <a:cs typeface="Arial" panose="020B0604020202020204" pitchFamily="34" charset="0"/>
            </a:endParaRPr>
          </a:p>
        </p:txBody>
      </p:sp>
      <p:grpSp>
        <p:nvGrpSpPr>
          <p:cNvPr id="6" name="Group 5">
            <a:extLst>
              <a:ext uri="{FF2B5EF4-FFF2-40B4-BE49-F238E27FC236}">
                <a16:creationId xmlns:a16="http://schemas.microsoft.com/office/drawing/2014/main" id="{87075421-057B-445D-B4C5-7832435A04EA}"/>
              </a:ext>
            </a:extLst>
          </p:cNvPr>
          <p:cNvGrpSpPr/>
          <p:nvPr/>
        </p:nvGrpSpPr>
        <p:grpSpPr>
          <a:xfrm>
            <a:off x="562138" y="1650382"/>
            <a:ext cx="11339130" cy="2068550"/>
            <a:chOff x="562138" y="1650382"/>
            <a:chExt cx="11339130" cy="2068550"/>
          </a:xfrm>
        </p:grpSpPr>
        <p:sp>
          <p:nvSpPr>
            <p:cNvPr id="19" name="Rectangle 18">
              <a:extLst>
                <a:ext uri="{FF2B5EF4-FFF2-40B4-BE49-F238E27FC236}">
                  <a16:creationId xmlns:a16="http://schemas.microsoft.com/office/drawing/2014/main" id="{6849F4AE-D3A2-4B6B-8375-243DDA0A1E49}"/>
                </a:ext>
              </a:extLst>
            </p:cNvPr>
            <p:cNvSpPr/>
            <p:nvPr/>
          </p:nvSpPr>
          <p:spPr>
            <a:xfrm>
              <a:off x="562138" y="1650382"/>
              <a:ext cx="11339130" cy="461665"/>
            </a:xfrm>
            <a:prstGeom prst="rect">
              <a:avLst/>
            </a:prstGeom>
          </p:spPr>
          <p:txBody>
            <a:bodyPr wrap="square">
              <a:spAutoFit/>
            </a:bodyPr>
            <a:lstStyle/>
            <a:p>
              <a:pPr>
                <a:buSzPct val="150000"/>
              </a:pPr>
              <a:r>
                <a:rPr lang="en-US" sz="2400" dirty="0">
                  <a:latin typeface="Arial" panose="020B0604020202020204" pitchFamily="34" charset="0"/>
                  <a:cs typeface="Arial" panose="020B0604020202020204" pitchFamily="34" charset="0"/>
                </a:rPr>
                <a:t>The diagram below transcripts “</a:t>
              </a:r>
              <a:r>
                <a:rPr lang="en-US" sz="2400" dirty="0">
                  <a:solidFill>
                    <a:srgbClr val="C00000"/>
                  </a:solidFill>
                  <a:latin typeface="Arial" panose="020B0604020202020204" pitchFamily="34" charset="0"/>
                  <a:cs typeface="Arial" panose="020B0604020202020204" pitchFamily="34" charset="0"/>
                </a:rPr>
                <a:t>she just had a baby</a:t>
              </a:r>
              <a:r>
                <a:rPr lang="en-US" sz="2400" dirty="0">
                  <a:latin typeface="Arial" panose="020B0604020202020204" pitchFamily="34" charset="0"/>
                  <a:cs typeface="Arial" panose="020B0604020202020204" pitchFamily="34" charset="0"/>
                </a:rPr>
                <a:t>” with phonemes.</a:t>
              </a:r>
            </a:p>
          </p:txBody>
        </p:sp>
        <p:grpSp>
          <p:nvGrpSpPr>
            <p:cNvPr id="2" name="Group 1">
              <a:extLst>
                <a:ext uri="{FF2B5EF4-FFF2-40B4-BE49-F238E27FC236}">
                  <a16:creationId xmlns:a16="http://schemas.microsoft.com/office/drawing/2014/main" id="{43EB4850-C76F-478E-A23B-F85DB58B9CCB}"/>
                </a:ext>
              </a:extLst>
            </p:cNvPr>
            <p:cNvGrpSpPr/>
            <p:nvPr/>
          </p:nvGrpSpPr>
          <p:grpSpPr>
            <a:xfrm>
              <a:off x="562138" y="2233438"/>
              <a:ext cx="11171070" cy="1485494"/>
              <a:chOff x="570350" y="2132913"/>
              <a:chExt cx="11171070" cy="1485494"/>
            </a:xfrm>
          </p:grpSpPr>
          <p:pic>
            <p:nvPicPr>
              <p:cNvPr id="4" name="Picture 3" descr="A picture containing white, sitting, black, large&#10;&#10;Description automatically generated">
                <a:extLst>
                  <a:ext uri="{FF2B5EF4-FFF2-40B4-BE49-F238E27FC236}">
                    <a16:creationId xmlns:a16="http://schemas.microsoft.com/office/drawing/2014/main" id="{DA3982E9-81CD-4367-B737-01F915E5E17C}"/>
                  </a:ext>
                </a:extLst>
              </p:cNvPr>
              <p:cNvPicPr>
                <a:picLocks noChangeAspect="1"/>
              </p:cNvPicPr>
              <p:nvPr/>
            </p:nvPicPr>
            <p:blipFill rotWithShape="1">
              <a:blip r:embed="rId4">
                <a:extLst>
                  <a:ext uri="{28A0092B-C50C-407E-A947-70E740481C1C}">
                    <a14:useLocalDpi xmlns:a14="http://schemas.microsoft.com/office/drawing/2010/main" val="0"/>
                  </a:ext>
                </a:extLst>
              </a:blip>
              <a:srcRect l="1028" t="6276" r="3075" b="15750"/>
              <a:stretch/>
            </p:blipFill>
            <p:spPr>
              <a:xfrm>
                <a:off x="570350" y="2132913"/>
                <a:ext cx="5322587" cy="1176639"/>
              </a:xfrm>
              <a:prstGeom prst="rect">
                <a:avLst/>
              </a:prstGeom>
              <a:ln w="3175">
                <a:solidFill>
                  <a:schemeClr val="tx1"/>
                </a:solidFill>
              </a:ln>
            </p:spPr>
          </p:pic>
          <p:pic>
            <p:nvPicPr>
              <p:cNvPr id="2051" name="Picture 3">
                <a:extLst>
                  <a:ext uri="{FF2B5EF4-FFF2-40B4-BE49-F238E27FC236}">
                    <a16:creationId xmlns:a16="http://schemas.microsoft.com/office/drawing/2014/main" id="{E0F3C1E7-8656-4454-8C7D-8937E8744B7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5367" t="23845" r="16184" b="8864"/>
              <a:stretch/>
            </p:blipFill>
            <p:spPr bwMode="auto">
              <a:xfrm>
                <a:off x="6418833" y="2132914"/>
                <a:ext cx="5322587" cy="1176638"/>
              </a:xfrm>
              <a:prstGeom prst="rect">
                <a:avLst/>
              </a:prstGeom>
              <a:noFill/>
              <a:ln w="3175">
                <a:solidFill>
                  <a:schemeClr val="tx1"/>
                </a:solidFill>
              </a:ln>
              <a:extLst>
                <a:ext uri="{909E8E84-426E-40DD-AFC4-6F175D3DCCD1}">
                  <a14:hiddenFill xmlns:a14="http://schemas.microsoft.com/office/drawing/2010/main">
                    <a:solidFill>
                      <a:srgbClr val="FFFFFF"/>
                    </a:solidFill>
                  </a14:hiddenFill>
                </a:ext>
              </a:extLst>
            </p:spPr>
          </p:pic>
          <p:cxnSp>
            <p:nvCxnSpPr>
              <p:cNvPr id="10" name="Straight Arrow Connector 9">
                <a:extLst>
                  <a:ext uri="{FF2B5EF4-FFF2-40B4-BE49-F238E27FC236}">
                    <a16:creationId xmlns:a16="http://schemas.microsoft.com/office/drawing/2014/main" id="{E78F1BB8-CD77-4701-A2F5-B1CE1897752A}"/>
                  </a:ext>
                </a:extLst>
              </p:cNvPr>
              <p:cNvCxnSpPr/>
              <p:nvPr/>
            </p:nvCxnSpPr>
            <p:spPr>
              <a:xfrm>
                <a:off x="5917651" y="2721232"/>
                <a:ext cx="457200"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25" name="TextBox 24">
                <a:extLst>
                  <a:ext uri="{FF2B5EF4-FFF2-40B4-BE49-F238E27FC236}">
                    <a16:creationId xmlns:a16="http://schemas.microsoft.com/office/drawing/2014/main" id="{B0DE9E17-6E0E-4EA8-8C28-919315C5EC6A}"/>
                  </a:ext>
                </a:extLst>
              </p:cNvPr>
              <p:cNvSpPr txBox="1"/>
              <p:nvPr/>
            </p:nvSpPr>
            <p:spPr>
              <a:xfrm>
                <a:off x="2906874" y="3216061"/>
                <a:ext cx="938077" cy="369332"/>
              </a:xfrm>
              <a:prstGeom prst="rect">
                <a:avLst/>
              </a:prstGeom>
              <a:noFill/>
            </p:spPr>
            <p:txBody>
              <a:bodyPr wrap="none" rtlCol="0">
                <a:spAutoFit/>
              </a:bodyPr>
              <a:lstStyle/>
              <a:p>
                <a:r>
                  <a:rPr lang="en-US" dirty="0">
                    <a:solidFill>
                      <a:srgbClr val="C00000"/>
                    </a:solidFill>
                  </a:rPr>
                  <a:t>time (t) </a:t>
                </a:r>
              </a:p>
            </p:txBody>
          </p:sp>
          <p:cxnSp>
            <p:nvCxnSpPr>
              <p:cNvPr id="27" name="Straight Arrow Connector 26">
                <a:extLst>
                  <a:ext uri="{FF2B5EF4-FFF2-40B4-BE49-F238E27FC236}">
                    <a16:creationId xmlns:a16="http://schemas.microsoft.com/office/drawing/2014/main" id="{0CD11452-7792-46BC-A4E9-8561D9EA09F2}"/>
                  </a:ext>
                </a:extLst>
              </p:cNvPr>
              <p:cNvCxnSpPr/>
              <p:nvPr/>
            </p:nvCxnSpPr>
            <p:spPr>
              <a:xfrm>
                <a:off x="3754916" y="3416662"/>
                <a:ext cx="274320" cy="0"/>
              </a:xfrm>
              <a:prstGeom prst="straightConnector1">
                <a:avLst/>
              </a:prstGeom>
              <a:ln>
                <a:solidFill>
                  <a:schemeClr val="accent2">
                    <a:lumMod val="75000"/>
                  </a:schemeClr>
                </a:solidFill>
                <a:tailEnd type="triangle"/>
              </a:ln>
            </p:spPr>
            <p:style>
              <a:lnRef idx="3">
                <a:schemeClr val="accent2"/>
              </a:lnRef>
              <a:fillRef idx="0">
                <a:schemeClr val="accent2"/>
              </a:fillRef>
              <a:effectRef idx="2">
                <a:schemeClr val="accent2"/>
              </a:effectRef>
              <a:fontRef idx="minor">
                <a:schemeClr val="tx1"/>
              </a:fontRef>
            </p:style>
          </p:cxnSp>
          <p:sp>
            <p:nvSpPr>
              <p:cNvPr id="28" name="TextBox 27">
                <a:extLst>
                  <a:ext uri="{FF2B5EF4-FFF2-40B4-BE49-F238E27FC236}">
                    <a16:creationId xmlns:a16="http://schemas.microsoft.com/office/drawing/2014/main" id="{63A25AC5-A908-44C2-AE93-4075FFAEDB83}"/>
                  </a:ext>
                </a:extLst>
              </p:cNvPr>
              <p:cNvSpPr txBox="1"/>
              <p:nvPr/>
            </p:nvSpPr>
            <p:spPr>
              <a:xfrm>
                <a:off x="8142049" y="3249075"/>
                <a:ext cx="938077" cy="369332"/>
              </a:xfrm>
              <a:prstGeom prst="rect">
                <a:avLst/>
              </a:prstGeom>
              <a:noFill/>
            </p:spPr>
            <p:txBody>
              <a:bodyPr wrap="none" rtlCol="0">
                <a:spAutoFit/>
              </a:bodyPr>
              <a:lstStyle/>
              <a:p>
                <a:r>
                  <a:rPr lang="en-US" dirty="0">
                    <a:solidFill>
                      <a:srgbClr val="C00000"/>
                    </a:solidFill>
                  </a:rPr>
                  <a:t>time (t) </a:t>
                </a:r>
              </a:p>
            </p:txBody>
          </p:sp>
          <p:cxnSp>
            <p:nvCxnSpPr>
              <p:cNvPr id="29" name="Straight Arrow Connector 28">
                <a:extLst>
                  <a:ext uri="{FF2B5EF4-FFF2-40B4-BE49-F238E27FC236}">
                    <a16:creationId xmlns:a16="http://schemas.microsoft.com/office/drawing/2014/main" id="{463FD170-3C69-4220-9805-D2A7B63B859C}"/>
                  </a:ext>
                </a:extLst>
              </p:cNvPr>
              <p:cNvCxnSpPr/>
              <p:nvPr/>
            </p:nvCxnSpPr>
            <p:spPr>
              <a:xfrm>
                <a:off x="8944843" y="3433741"/>
                <a:ext cx="274320" cy="0"/>
              </a:xfrm>
              <a:prstGeom prst="straightConnector1">
                <a:avLst/>
              </a:prstGeom>
              <a:ln>
                <a:solidFill>
                  <a:schemeClr val="accent2">
                    <a:lumMod val="75000"/>
                  </a:schemeClr>
                </a:solidFill>
                <a:tailEnd type="triangle"/>
              </a:ln>
            </p:spPr>
            <p:style>
              <a:lnRef idx="3">
                <a:schemeClr val="accent2"/>
              </a:lnRef>
              <a:fillRef idx="0">
                <a:schemeClr val="accent2"/>
              </a:fillRef>
              <a:effectRef idx="2">
                <a:schemeClr val="accent2"/>
              </a:effectRef>
              <a:fontRef idx="minor">
                <a:schemeClr val="tx1"/>
              </a:fontRef>
            </p:style>
          </p:cxnSp>
        </p:grpSp>
      </p:grpSp>
      <p:sp>
        <p:nvSpPr>
          <p:cNvPr id="31" name="Rectangle 30">
            <a:extLst>
              <a:ext uri="{FF2B5EF4-FFF2-40B4-BE49-F238E27FC236}">
                <a16:creationId xmlns:a16="http://schemas.microsoft.com/office/drawing/2014/main" id="{B86056B6-3A32-4582-9525-D5FA50FB9681}"/>
              </a:ext>
            </a:extLst>
          </p:cNvPr>
          <p:cNvSpPr/>
          <p:nvPr/>
        </p:nvSpPr>
        <p:spPr>
          <a:xfrm>
            <a:off x="2192055" y="882660"/>
            <a:ext cx="9657540" cy="646331"/>
          </a:xfrm>
          <a:prstGeom prst="rect">
            <a:avLst/>
          </a:prstGeom>
          <a:solidFill>
            <a:srgbClr val="FFCCFF"/>
          </a:solidFill>
        </p:spPr>
        <p:txBody>
          <a:bodyPr wrap="square">
            <a:spAutoFit/>
          </a:bodyPr>
          <a:lstStyle/>
          <a:p>
            <a:r>
              <a:rPr lang="en-US" dirty="0">
                <a:latin typeface="Arial" panose="020B0604020202020204" pitchFamily="34" charset="0"/>
                <a:cs typeface="Arial" panose="020B0604020202020204" pitchFamily="34" charset="0"/>
              </a:rPr>
              <a:t>Though I c</a:t>
            </a:r>
            <a:r>
              <a:rPr lang="en-US" b="1" dirty="0">
                <a:solidFill>
                  <a:srgbClr val="C00000"/>
                </a:solidFill>
                <a:latin typeface="Arial" panose="020B0604020202020204" pitchFamily="34" charset="0"/>
                <a:cs typeface="Arial" panose="020B0604020202020204" pitchFamily="34" charset="0"/>
              </a:rPr>
              <a:t>ough</a:t>
            </a:r>
            <a:r>
              <a:rPr lang="en-US" dirty="0">
                <a:latin typeface="Arial" panose="020B0604020202020204" pitchFamily="34" charset="0"/>
                <a:cs typeface="Arial" panose="020B0604020202020204" pitchFamily="34" charset="0"/>
              </a:rPr>
              <a:t>ed r</a:t>
            </a:r>
            <a:r>
              <a:rPr lang="en-US" b="1" dirty="0">
                <a:solidFill>
                  <a:srgbClr val="C00000"/>
                </a:solidFill>
                <a:latin typeface="Arial" panose="020B0604020202020204" pitchFamily="34" charset="0"/>
                <a:cs typeface="Arial" panose="020B0604020202020204" pitchFamily="34" charset="0"/>
              </a:rPr>
              <a:t>ough</a:t>
            </a:r>
            <a:r>
              <a:rPr lang="en-US" dirty="0">
                <a:latin typeface="Arial" panose="020B0604020202020204" pitchFamily="34" charset="0"/>
                <a:cs typeface="Arial" panose="020B0604020202020204" pitchFamily="34" charset="0"/>
              </a:rPr>
              <a:t>ly and hicc</a:t>
            </a:r>
            <a:r>
              <a:rPr lang="en-US" b="1" dirty="0">
                <a:solidFill>
                  <a:srgbClr val="C00000"/>
                </a:solidFill>
                <a:latin typeface="Arial" panose="020B0604020202020204" pitchFamily="34" charset="0"/>
                <a:cs typeface="Arial" panose="020B0604020202020204" pitchFamily="34" charset="0"/>
              </a:rPr>
              <a:t>ough</a:t>
            </a:r>
            <a:r>
              <a:rPr lang="en-US" dirty="0">
                <a:latin typeface="Arial" panose="020B0604020202020204" pitchFamily="34" charset="0"/>
                <a:cs typeface="Arial" panose="020B0604020202020204" pitchFamily="34" charset="0"/>
              </a:rPr>
              <a:t>ed thr</a:t>
            </a:r>
            <a:r>
              <a:rPr lang="en-US" b="1" dirty="0">
                <a:solidFill>
                  <a:srgbClr val="C00000"/>
                </a:solidFill>
                <a:latin typeface="Arial" panose="020B0604020202020204" pitchFamily="34" charset="0"/>
                <a:cs typeface="Arial" panose="020B0604020202020204" pitchFamily="34" charset="0"/>
              </a:rPr>
              <a:t>ough</a:t>
            </a:r>
            <a:r>
              <a:rPr lang="en-US" dirty="0">
                <a:latin typeface="Arial" panose="020B0604020202020204" pitchFamily="34" charset="0"/>
                <a:cs typeface="Arial" panose="020B0604020202020204" pitchFamily="34" charset="0"/>
              </a:rPr>
              <a:t>out the lecture, I still th</a:t>
            </a:r>
            <a:r>
              <a:rPr lang="en-US" b="1" dirty="0">
                <a:solidFill>
                  <a:srgbClr val="C00000"/>
                </a:solidFill>
                <a:latin typeface="Arial" panose="020B0604020202020204" pitchFamily="34" charset="0"/>
                <a:cs typeface="Arial" panose="020B0604020202020204" pitchFamily="34" charset="0"/>
              </a:rPr>
              <a:t>ough</a:t>
            </a:r>
            <a:r>
              <a:rPr lang="en-US" dirty="0">
                <a:latin typeface="Arial" panose="020B0604020202020204" pitchFamily="34" charset="0"/>
                <a:cs typeface="Arial" panose="020B0604020202020204" pitchFamily="34" charset="0"/>
              </a:rPr>
              <a:t>t I could pl</a:t>
            </a:r>
            <a:r>
              <a:rPr lang="en-US" b="1" dirty="0">
                <a:solidFill>
                  <a:srgbClr val="C00000"/>
                </a:solidFill>
                <a:latin typeface="Arial" panose="020B0604020202020204" pitchFamily="34" charset="0"/>
                <a:cs typeface="Arial" panose="020B0604020202020204" pitchFamily="34" charset="0"/>
              </a:rPr>
              <a:t>ough</a:t>
            </a:r>
            <a:r>
              <a:rPr lang="en-US" dirty="0">
                <a:latin typeface="Arial" panose="020B0604020202020204" pitchFamily="34" charset="0"/>
                <a:cs typeface="Arial" panose="020B0604020202020204" pitchFamily="34" charset="0"/>
              </a:rPr>
              <a:t> thr</a:t>
            </a:r>
            <a:r>
              <a:rPr lang="en-US" b="1" dirty="0">
                <a:solidFill>
                  <a:srgbClr val="C00000"/>
                </a:solidFill>
                <a:latin typeface="Arial" panose="020B0604020202020204" pitchFamily="34" charset="0"/>
                <a:cs typeface="Arial" panose="020B0604020202020204" pitchFamily="34" charset="0"/>
              </a:rPr>
              <a:t>ough</a:t>
            </a:r>
            <a:r>
              <a:rPr lang="en-US" dirty="0">
                <a:latin typeface="Arial" panose="020B0604020202020204" pitchFamily="34" charset="0"/>
                <a:cs typeface="Arial" panose="020B0604020202020204" pitchFamily="34" charset="0"/>
              </a:rPr>
              <a:t> the rest of it.</a:t>
            </a:r>
            <a:endParaRPr lang="en-US" dirty="0"/>
          </a:p>
        </p:txBody>
      </p:sp>
      <p:sp>
        <p:nvSpPr>
          <p:cNvPr id="3" name="Rectangle 2">
            <a:extLst>
              <a:ext uri="{FF2B5EF4-FFF2-40B4-BE49-F238E27FC236}">
                <a16:creationId xmlns:a16="http://schemas.microsoft.com/office/drawing/2014/main" id="{7C86517B-9B89-4326-87B7-C47334CB359A}"/>
              </a:ext>
            </a:extLst>
          </p:cNvPr>
          <p:cNvSpPr/>
          <p:nvPr/>
        </p:nvSpPr>
        <p:spPr>
          <a:xfrm>
            <a:off x="369318" y="849214"/>
            <a:ext cx="1731421" cy="646331"/>
          </a:xfrm>
          <a:prstGeom prst="rect">
            <a:avLst/>
          </a:prstGeom>
          <a:solidFill>
            <a:schemeClr val="accent5">
              <a:lumMod val="40000"/>
              <a:lumOff val="60000"/>
            </a:schemeClr>
          </a:solidFill>
        </p:spPr>
        <p:txBody>
          <a:bodyPr wrap="square">
            <a:spAutoFit/>
          </a:bodyPr>
          <a:lstStyle/>
          <a:p>
            <a:r>
              <a:rPr lang="en-US" dirty="0">
                <a:latin typeface="Arial" panose="020B0604020202020204" pitchFamily="34" charset="0"/>
                <a:cs typeface="Arial" panose="020B0604020202020204" pitchFamily="34" charset="0"/>
              </a:rPr>
              <a:t>Phoneme representation</a:t>
            </a:r>
            <a:endParaRPr lang="en-US" dirty="0"/>
          </a:p>
        </p:txBody>
      </p:sp>
      <p:grpSp>
        <p:nvGrpSpPr>
          <p:cNvPr id="9" name="Group 8">
            <a:extLst>
              <a:ext uri="{FF2B5EF4-FFF2-40B4-BE49-F238E27FC236}">
                <a16:creationId xmlns:a16="http://schemas.microsoft.com/office/drawing/2014/main" id="{E8F201BF-858A-4BFF-B2C2-97F3688F5595}"/>
              </a:ext>
            </a:extLst>
          </p:cNvPr>
          <p:cNvGrpSpPr/>
          <p:nvPr/>
        </p:nvGrpSpPr>
        <p:grpSpPr>
          <a:xfrm>
            <a:off x="607042" y="4787502"/>
            <a:ext cx="5747016" cy="1074079"/>
            <a:chOff x="607042" y="4787502"/>
            <a:chExt cx="5747016" cy="1074079"/>
          </a:xfrm>
        </p:grpSpPr>
        <p:sp>
          <p:nvSpPr>
            <p:cNvPr id="5" name="Oval 4">
              <a:extLst>
                <a:ext uri="{FF2B5EF4-FFF2-40B4-BE49-F238E27FC236}">
                  <a16:creationId xmlns:a16="http://schemas.microsoft.com/office/drawing/2014/main" id="{0708D7F7-1A5E-41B3-955D-9B359428D19B}"/>
                </a:ext>
              </a:extLst>
            </p:cNvPr>
            <p:cNvSpPr/>
            <p:nvPr/>
          </p:nvSpPr>
          <p:spPr>
            <a:xfrm>
              <a:off x="607042" y="5061631"/>
              <a:ext cx="1097280" cy="731520"/>
            </a:xfrm>
            <a:prstGeom prst="ellipse">
              <a:avLst/>
            </a:prstGeom>
            <a:ln>
              <a:no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dirty="0"/>
                <a:t>FFT</a:t>
              </a:r>
            </a:p>
          </p:txBody>
        </p:sp>
        <p:sp>
          <p:nvSpPr>
            <p:cNvPr id="35" name="Oval 34">
              <a:extLst>
                <a:ext uri="{FF2B5EF4-FFF2-40B4-BE49-F238E27FC236}">
                  <a16:creationId xmlns:a16="http://schemas.microsoft.com/office/drawing/2014/main" id="{7C5A8A68-D7E3-47D8-B06B-963F97CA4B69}"/>
                </a:ext>
              </a:extLst>
            </p:cNvPr>
            <p:cNvSpPr/>
            <p:nvPr/>
          </p:nvSpPr>
          <p:spPr>
            <a:xfrm>
              <a:off x="2140720" y="4787502"/>
              <a:ext cx="914400" cy="429255"/>
            </a:xfrm>
            <a:prstGeom prst="ellipse">
              <a:avLst/>
            </a:prstGeom>
            <a:solidFill>
              <a:srgbClr val="FFCCFF"/>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t>DFT</a:t>
              </a:r>
            </a:p>
          </p:txBody>
        </p:sp>
        <p:sp>
          <p:nvSpPr>
            <p:cNvPr id="36" name="Oval 35">
              <a:extLst>
                <a:ext uri="{FF2B5EF4-FFF2-40B4-BE49-F238E27FC236}">
                  <a16:creationId xmlns:a16="http://schemas.microsoft.com/office/drawing/2014/main" id="{E32B0464-4251-48AE-B470-B08F0C7306CC}"/>
                </a:ext>
              </a:extLst>
            </p:cNvPr>
            <p:cNvSpPr/>
            <p:nvPr/>
          </p:nvSpPr>
          <p:spPr>
            <a:xfrm>
              <a:off x="2128473" y="5432326"/>
              <a:ext cx="914400" cy="429255"/>
            </a:xfrm>
            <a:prstGeom prst="ellipse">
              <a:avLst/>
            </a:prstGeom>
            <a:solidFill>
              <a:srgbClr val="FFCCFF"/>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t>STFT</a:t>
              </a:r>
            </a:p>
          </p:txBody>
        </p:sp>
        <p:cxnSp>
          <p:nvCxnSpPr>
            <p:cNvPr id="38" name="Straight Arrow Connector 37">
              <a:extLst>
                <a:ext uri="{FF2B5EF4-FFF2-40B4-BE49-F238E27FC236}">
                  <a16:creationId xmlns:a16="http://schemas.microsoft.com/office/drawing/2014/main" id="{D5BAFC6F-5217-42E7-8C5E-1717A2004949}"/>
                </a:ext>
              </a:extLst>
            </p:cNvPr>
            <p:cNvCxnSpPr>
              <a:cxnSpLocks/>
            </p:cNvCxnSpPr>
            <p:nvPr/>
          </p:nvCxnSpPr>
          <p:spPr>
            <a:xfrm flipV="1">
              <a:off x="1691278" y="5107101"/>
              <a:ext cx="406856" cy="215809"/>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39" name="Straight Arrow Connector 38">
              <a:extLst>
                <a:ext uri="{FF2B5EF4-FFF2-40B4-BE49-F238E27FC236}">
                  <a16:creationId xmlns:a16="http://schemas.microsoft.com/office/drawing/2014/main" id="{A5BBB08A-DEAE-4D7A-B725-C1ADA7D282D2}"/>
                </a:ext>
              </a:extLst>
            </p:cNvPr>
            <p:cNvCxnSpPr>
              <a:cxnSpLocks/>
            </p:cNvCxnSpPr>
            <p:nvPr/>
          </p:nvCxnSpPr>
          <p:spPr>
            <a:xfrm>
              <a:off x="1704322" y="5434105"/>
              <a:ext cx="396417" cy="212849"/>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40" name="Rectangle 39">
              <a:extLst>
                <a:ext uri="{FF2B5EF4-FFF2-40B4-BE49-F238E27FC236}">
                  <a16:creationId xmlns:a16="http://schemas.microsoft.com/office/drawing/2014/main" id="{0C72AE40-646C-43E4-B635-90DCDE2A5A13}"/>
                </a:ext>
              </a:extLst>
            </p:cNvPr>
            <p:cNvSpPr/>
            <p:nvPr/>
          </p:nvSpPr>
          <p:spPr>
            <a:xfrm>
              <a:off x="3074671" y="5509612"/>
              <a:ext cx="3279387" cy="338554"/>
            </a:xfrm>
            <a:prstGeom prst="rect">
              <a:avLst/>
            </a:prstGeom>
            <a:solidFill>
              <a:schemeClr val="accent4">
                <a:lumMod val="20000"/>
                <a:lumOff val="80000"/>
              </a:schemeClr>
            </a:solidFill>
          </p:spPr>
          <p:txBody>
            <a:bodyPr wrap="square">
              <a:spAutoFit/>
            </a:bodyPr>
            <a:lstStyle/>
            <a:p>
              <a:r>
                <a:rPr lang="en-US" sz="1600" dirty="0">
                  <a:latin typeface="Arial" panose="020B0604020202020204" pitchFamily="34" charset="0"/>
                  <a:cs typeface="Arial" panose="020B0604020202020204" pitchFamily="34" charset="0"/>
                </a:rPr>
                <a:t>Overlapping Time Frame Window</a:t>
              </a:r>
            </a:p>
          </p:txBody>
        </p:sp>
        <p:sp>
          <p:nvSpPr>
            <p:cNvPr id="41" name="Rectangle 40">
              <a:extLst>
                <a:ext uri="{FF2B5EF4-FFF2-40B4-BE49-F238E27FC236}">
                  <a16:creationId xmlns:a16="http://schemas.microsoft.com/office/drawing/2014/main" id="{1BD0779D-EFC5-4FB1-A195-6634B30FA6BC}"/>
                </a:ext>
              </a:extLst>
            </p:cNvPr>
            <p:cNvSpPr/>
            <p:nvPr/>
          </p:nvSpPr>
          <p:spPr>
            <a:xfrm>
              <a:off x="3050600" y="4799901"/>
              <a:ext cx="3293366" cy="338554"/>
            </a:xfrm>
            <a:prstGeom prst="rect">
              <a:avLst/>
            </a:prstGeom>
            <a:solidFill>
              <a:schemeClr val="accent4">
                <a:lumMod val="20000"/>
                <a:lumOff val="80000"/>
              </a:schemeClr>
            </a:solidFill>
          </p:spPr>
          <p:txBody>
            <a:bodyPr wrap="square">
              <a:spAutoFit/>
            </a:bodyPr>
            <a:lstStyle/>
            <a:p>
              <a:r>
                <a:rPr lang="en-US" sz="1600" dirty="0">
                  <a:latin typeface="Arial" panose="020B0604020202020204" pitchFamily="34" charset="0"/>
                  <a:cs typeface="Arial" panose="020B0604020202020204" pitchFamily="34" charset="0"/>
                </a:rPr>
                <a:t>Discrete Time Frame Window</a:t>
              </a:r>
            </a:p>
          </p:txBody>
        </p:sp>
      </p:grpSp>
      <p:sp>
        <p:nvSpPr>
          <p:cNvPr id="8" name="Rectangle 7">
            <a:extLst>
              <a:ext uri="{FF2B5EF4-FFF2-40B4-BE49-F238E27FC236}">
                <a16:creationId xmlns:a16="http://schemas.microsoft.com/office/drawing/2014/main" id="{30D9CEA1-9E90-4CE5-9724-1E61EEFB63EF}"/>
              </a:ext>
            </a:extLst>
          </p:cNvPr>
          <p:cNvSpPr/>
          <p:nvPr/>
        </p:nvSpPr>
        <p:spPr>
          <a:xfrm>
            <a:off x="2128473" y="4681048"/>
            <a:ext cx="4336212" cy="581618"/>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a:extLst>
              <a:ext uri="{FF2B5EF4-FFF2-40B4-BE49-F238E27FC236}">
                <a16:creationId xmlns:a16="http://schemas.microsoft.com/office/drawing/2014/main" id="{01D8D0F4-9CF4-44DA-8133-6958D10F1742}"/>
              </a:ext>
            </a:extLst>
          </p:cNvPr>
          <p:cNvGrpSpPr/>
          <p:nvPr/>
        </p:nvGrpSpPr>
        <p:grpSpPr>
          <a:xfrm>
            <a:off x="2092848" y="3412469"/>
            <a:ext cx="9640359" cy="2518616"/>
            <a:chOff x="2092848" y="3412469"/>
            <a:chExt cx="9640359" cy="2518616"/>
          </a:xfrm>
        </p:grpSpPr>
        <p:sp>
          <p:nvSpPr>
            <p:cNvPr id="12" name="Rectangle 11">
              <a:extLst>
                <a:ext uri="{FF2B5EF4-FFF2-40B4-BE49-F238E27FC236}">
                  <a16:creationId xmlns:a16="http://schemas.microsoft.com/office/drawing/2014/main" id="{0B87FFDF-4559-4957-A356-A8702B4917C1}"/>
                </a:ext>
              </a:extLst>
            </p:cNvPr>
            <p:cNvSpPr/>
            <p:nvPr/>
          </p:nvSpPr>
          <p:spPr>
            <a:xfrm>
              <a:off x="9269740" y="3412469"/>
              <a:ext cx="2463467" cy="584775"/>
            </a:xfrm>
            <a:prstGeom prst="rect">
              <a:avLst/>
            </a:prstGeom>
          </p:spPr>
          <p:txBody>
            <a:bodyPr wrap="square">
              <a:spAutoFit/>
            </a:bodyPr>
            <a:lstStyle/>
            <a:p>
              <a:r>
                <a:rPr lang="en-US" sz="1600" dirty="0">
                  <a:solidFill>
                    <a:srgbClr val="C00000"/>
                  </a:solidFill>
                  <a:latin typeface="Arial" panose="020B0604020202020204" pitchFamily="34" charset="0"/>
                  <a:cs typeface="Arial" panose="020B0604020202020204" pitchFamily="34" charset="0"/>
                </a:rPr>
                <a:t>Denser representation </a:t>
              </a:r>
            </a:p>
            <a:p>
              <a:r>
                <a:rPr lang="en-US" sz="1600" dirty="0">
                  <a:solidFill>
                    <a:srgbClr val="C00000"/>
                  </a:solidFill>
                  <a:latin typeface="Arial" panose="020B0604020202020204" pitchFamily="34" charset="0"/>
                  <a:cs typeface="Arial" panose="020B0604020202020204" pitchFamily="34" charset="0"/>
                </a:rPr>
                <a:t>identifies word easier</a:t>
              </a:r>
            </a:p>
          </p:txBody>
        </p:sp>
        <p:sp>
          <p:nvSpPr>
            <p:cNvPr id="13" name="Rectangle 12">
              <a:extLst>
                <a:ext uri="{FF2B5EF4-FFF2-40B4-BE49-F238E27FC236}">
                  <a16:creationId xmlns:a16="http://schemas.microsoft.com/office/drawing/2014/main" id="{3871E04B-CC0D-4370-8AD0-E5D36684867A}"/>
                </a:ext>
              </a:extLst>
            </p:cNvPr>
            <p:cNvSpPr/>
            <p:nvPr/>
          </p:nvSpPr>
          <p:spPr>
            <a:xfrm>
              <a:off x="2092848" y="3836156"/>
              <a:ext cx="4758719" cy="584775"/>
            </a:xfrm>
            <a:prstGeom prst="rect">
              <a:avLst/>
            </a:prstGeom>
          </p:spPr>
          <p:txBody>
            <a:bodyPr wrap="square">
              <a:spAutoFit/>
            </a:bodyPr>
            <a:lstStyle/>
            <a:p>
              <a:r>
                <a:rPr lang="en-US" sz="1600" dirty="0">
                  <a:latin typeface="Arial" panose="020B0604020202020204" pitchFamily="34" charset="0"/>
                  <a:cs typeface="Arial" panose="020B0604020202020204" pitchFamily="34" charset="0"/>
                </a:rPr>
                <a:t>Apply the </a:t>
              </a:r>
              <a:r>
                <a:rPr lang="en-US" sz="1600" dirty="0">
                  <a:solidFill>
                    <a:schemeClr val="accent1"/>
                  </a:solidFill>
                  <a:latin typeface="Arial" panose="020B0604020202020204" pitchFamily="34" charset="0"/>
                  <a:cs typeface="Arial" panose="020B0604020202020204" pitchFamily="34" charset="0"/>
                </a:rPr>
                <a:t>Fourier transform (FFT)</a:t>
              </a:r>
              <a:r>
                <a:rPr lang="en-US" sz="1600" dirty="0">
                  <a:latin typeface="Arial" panose="020B0604020202020204" pitchFamily="34" charset="0"/>
                  <a:cs typeface="Arial" panose="020B0604020202020204" pitchFamily="34" charset="0"/>
                </a:rPr>
                <a:t> to convert </a:t>
              </a:r>
              <a:r>
                <a:rPr lang="en-US" sz="1600" dirty="0">
                  <a:solidFill>
                    <a:srgbClr val="C00000"/>
                  </a:solidFill>
                  <a:latin typeface="Arial" panose="020B0604020202020204" pitchFamily="34" charset="0"/>
                  <a:cs typeface="Arial" panose="020B0604020202020204" pitchFamily="34" charset="0"/>
                </a:rPr>
                <a:t>time domain </a:t>
              </a:r>
              <a:r>
                <a:rPr lang="en-US" sz="1600" dirty="0">
                  <a:latin typeface="Arial" panose="020B0604020202020204" pitchFamily="34" charset="0"/>
                  <a:cs typeface="Arial" panose="020B0604020202020204" pitchFamily="34" charset="0"/>
                </a:rPr>
                <a:t>information to the </a:t>
              </a:r>
              <a:r>
                <a:rPr lang="en-US" sz="1600" dirty="0">
                  <a:solidFill>
                    <a:srgbClr val="C00000"/>
                  </a:solidFill>
                  <a:latin typeface="Arial" panose="020B0604020202020204" pitchFamily="34" charset="0"/>
                  <a:cs typeface="Arial" panose="020B0604020202020204" pitchFamily="34" charset="0"/>
                </a:rPr>
                <a:t>frequency domain</a:t>
              </a:r>
              <a:r>
                <a:rPr lang="en-US" sz="1600" dirty="0">
                  <a:latin typeface="Arial" panose="020B0604020202020204" pitchFamily="34" charset="0"/>
                  <a:cs typeface="Arial" panose="020B0604020202020204" pitchFamily="34" charset="0"/>
                </a:rPr>
                <a:t>.</a:t>
              </a:r>
            </a:p>
          </p:txBody>
        </p:sp>
        <p:pic>
          <p:nvPicPr>
            <p:cNvPr id="26" name="Picture 25">
              <a:extLst>
                <a:ext uri="{FF2B5EF4-FFF2-40B4-BE49-F238E27FC236}">
                  <a16:creationId xmlns:a16="http://schemas.microsoft.com/office/drawing/2014/main" id="{7BEC5329-18A2-4B21-BF4E-2A470E0D37DD}"/>
                </a:ext>
              </a:extLst>
            </p:cNvPr>
            <p:cNvPicPr>
              <a:picLocks noChangeAspect="1"/>
            </p:cNvPicPr>
            <p:nvPr/>
          </p:nvPicPr>
          <p:blipFill rotWithShape="1">
            <a:blip r:embed="rId6"/>
            <a:srcRect l="3581" t="7511" r="3360" b="4722"/>
            <a:stretch/>
          </p:blipFill>
          <p:spPr>
            <a:xfrm>
              <a:off x="6964471" y="4031332"/>
              <a:ext cx="4534422" cy="1899753"/>
            </a:xfrm>
            <a:prstGeom prst="rect">
              <a:avLst/>
            </a:prstGeom>
            <a:ln>
              <a:solidFill>
                <a:schemeClr val="tx1"/>
              </a:solidFill>
            </a:ln>
          </p:spPr>
        </p:pic>
        <p:cxnSp>
          <p:nvCxnSpPr>
            <p:cNvPr id="32" name="Straight Arrow Connector 31">
              <a:extLst>
                <a:ext uri="{FF2B5EF4-FFF2-40B4-BE49-F238E27FC236}">
                  <a16:creationId xmlns:a16="http://schemas.microsoft.com/office/drawing/2014/main" id="{34498F6E-CFBA-4B9B-BE18-7F00FF8190ED}"/>
                </a:ext>
              </a:extLst>
            </p:cNvPr>
            <p:cNvCxnSpPr>
              <a:cxnSpLocks/>
            </p:cNvCxnSpPr>
            <p:nvPr/>
          </p:nvCxnSpPr>
          <p:spPr>
            <a:xfrm rot="5400000">
              <a:off x="9022302" y="3762866"/>
              <a:ext cx="457200"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42" name="Straight Arrow Connector 41">
              <a:extLst>
                <a:ext uri="{FF2B5EF4-FFF2-40B4-BE49-F238E27FC236}">
                  <a16:creationId xmlns:a16="http://schemas.microsoft.com/office/drawing/2014/main" id="{5E744F19-B32F-4184-B166-1733D343180A}"/>
                </a:ext>
              </a:extLst>
            </p:cNvPr>
            <p:cNvCxnSpPr/>
            <p:nvPr/>
          </p:nvCxnSpPr>
          <p:spPr>
            <a:xfrm>
              <a:off x="6457866" y="4251812"/>
              <a:ext cx="457200"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grpSp>
    </p:spTree>
    <p:extLst>
      <p:ext uri="{BB962C8B-B14F-4D97-AF65-F5344CB8AC3E}">
        <p14:creationId xmlns:p14="http://schemas.microsoft.com/office/powerpoint/2010/main" val="4015946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2670</TotalTime>
  <Words>2505</Words>
  <Application>Microsoft Office PowerPoint</Application>
  <PresentationFormat>Widescreen</PresentationFormat>
  <Paragraphs>719</Paragraphs>
  <Slides>25</Slides>
  <Notes>20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25</vt:i4>
      </vt:variant>
    </vt:vector>
  </HeadingPairs>
  <TitlesOfParts>
    <vt:vector size="32" baseType="lpstr">
      <vt:lpstr>Arial</vt:lpstr>
      <vt:lpstr>Arial Rounded MT Bold</vt:lpstr>
      <vt:lpstr>Calibri</vt:lpstr>
      <vt:lpstr>Calibri Light</vt:lpstr>
      <vt:lpstr>inherit</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Reshma Patil</dc:creator>
  <cp:lastModifiedBy>Reshma Patil</cp:lastModifiedBy>
  <cp:revision>266</cp:revision>
  <dcterms:created xsi:type="dcterms:W3CDTF">2020-06-08T00:49:50Z</dcterms:created>
  <dcterms:modified xsi:type="dcterms:W3CDTF">2020-06-13T05:44:14Z</dcterms:modified>
</cp:coreProperties>
</file>